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10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08" r:id="rId21"/>
  </p:sldMasterIdLst>
  <p:notesMasterIdLst>
    <p:notesMasterId r:id="rId91"/>
  </p:notesMasterIdLst>
  <p:handoutMasterIdLst>
    <p:handoutMasterId r:id="rId92"/>
  </p:handoutMasterIdLst>
  <p:sldIdLst>
    <p:sldId id="2667" r:id="rId22"/>
    <p:sldId id="2689" r:id="rId23"/>
    <p:sldId id="2690" r:id="rId24"/>
    <p:sldId id="2701" r:id="rId25"/>
    <p:sldId id="2691" r:id="rId26"/>
    <p:sldId id="2702" r:id="rId27"/>
    <p:sldId id="2703" r:id="rId28"/>
    <p:sldId id="2704" r:id="rId29"/>
    <p:sldId id="2705" r:id="rId30"/>
    <p:sldId id="2706" r:id="rId31"/>
    <p:sldId id="2707" r:id="rId32"/>
    <p:sldId id="2708" r:id="rId33"/>
    <p:sldId id="2709" r:id="rId34"/>
    <p:sldId id="2711" r:id="rId35"/>
    <p:sldId id="2712" r:id="rId36"/>
    <p:sldId id="2713" r:id="rId37"/>
    <p:sldId id="2714" r:id="rId38"/>
    <p:sldId id="2715" r:id="rId39"/>
    <p:sldId id="2716" r:id="rId40"/>
    <p:sldId id="2717" r:id="rId41"/>
    <p:sldId id="2718" r:id="rId42"/>
    <p:sldId id="2719" r:id="rId43"/>
    <p:sldId id="2725" r:id="rId44"/>
    <p:sldId id="2720" r:id="rId45"/>
    <p:sldId id="2721" r:id="rId46"/>
    <p:sldId id="2723" r:id="rId47"/>
    <p:sldId id="2724" r:id="rId48"/>
    <p:sldId id="2722" r:id="rId49"/>
    <p:sldId id="2726" r:id="rId50"/>
    <p:sldId id="2727" r:id="rId51"/>
    <p:sldId id="2767" r:id="rId52"/>
    <p:sldId id="2768" r:id="rId53"/>
    <p:sldId id="2769" r:id="rId54"/>
    <p:sldId id="2728" r:id="rId55"/>
    <p:sldId id="2730" r:id="rId56"/>
    <p:sldId id="2731" r:id="rId57"/>
    <p:sldId id="2732" r:id="rId58"/>
    <p:sldId id="2733" r:id="rId59"/>
    <p:sldId id="2734" r:id="rId60"/>
    <p:sldId id="2735" r:id="rId61"/>
    <p:sldId id="2736" r:id="rId62"/>
    <p:sldId id="2737" r:id="rId63"/>
    <p:sldId id="2739" r:id="rId64"/>
    <p:sldId id="2740" r:id="rId65"/>
    <p:sldId id="2741" r:id="rId66"/>
    <p:sldId id="2738" r:id="rId67"/>
    <p:sldId id="2742" r:id="rId68"/>
    <p:sldId id="2744" r:id="rId69"/>
    <p:sldId id="2743" r:id="rId70"/>
    <p:sldId id="2745" r:id="rId71"/>
    <p:sldId id="2747" r:id="rId72"/>
    <p:sldId id="2748" r:id="rId73"/>
    <p:sldId id="2753" r:id="rId74"/>
    <p:sldId id="2751" r:id="rId75"/>
    <p:sldId id="2750" r:id="rId76"/>
    <p:sldId id="2752" r:id="rId77"/>
    <p:sldId id="2749" r:id="rId78"/>
    <p:sldId id="2763" r:id="rId79"/>
    <p:sldId id="2764" r:id="rId80"/>
    <p:sldId id="2766" r:id="rId81"/>
    <p:sldId id="2765" r:id="rId82"/>
    <p:sldId id="2762" r:id="rId83"/>
    <p:sldId id="2754" r:id="rId84"/>
    <p:sldId id="2756" r:id="rId85"/>
    <p:sldId id="2757" r:id="rId86"/>
    <p:sldId id="2758" r:id="rId87"/>
    <p:sldId id="2759" r:id="rId88"/>
    <p:sldId id="2761" r:id="rId89"/>
    <p:sldId id="2760" r:id="rId90"/>
  </p:sldIdLst>
  <p:sldSz cx="12192000" cy="6858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ambria Math" panose="02040503050406030204" pitchFamily="18" charset="0"/>
      <p:regular r:id="rId97"/>
    </p:embeddedFont>
    <p:embeddedFont>
      <p:font typeface="Roboto" panose="02000000000000000000" pitchFamily="2" charset="0"/>
      <p:regular r:id="rId98"/>
      <p:bold r:id="rId99"/>
      <p:italic r:id="rId100"/>
      <p:boldItalic r:id="rId101"/>
    </p:embeddedFont>
    <p:embeddedFont>
      <p:font typeface="Roboto Condensed" panose="02000000000000000000" pitchFamily="2" charset="0"/>
      <p:regular r:id="rId102"/>
      <p:bold r:id="rId103"/>
      <p:italic r:id="rId104"/>
      <p:boldItalic r:id="rId105"/>
    </p:embeddedFont>
    <p:embeddedFont>
      <p:font typeface="Roboto Condensed Light" panose="02000000000000000000" pitchFamily="2" charset="0"/>
      <p:regular r:id="rId106"/>
      <p:italic r:id="rId107"/>
    </p:embeddedFont>
    <p:embeddedFont>
      <p:font typeface="Roboto Light" panose="02000000000000000000" pitchFamily="2" charset="0"/>
      <p:regular r:id="rId108"/>
      <p:italic r:id="rId109"/>
    </p:embeddedFont>
  </p:embeddedFontLst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kker, Janine" initials="BJ" lastIdx="40" clrIdx="0">
    <p:extLst>
      <p:ext uri="{19B8F6BF-5375-455C-9EA6-DF929625EA0E}">
        <p15:presenceInfo xmlns:p15="http://schemas.microsoft.com/office/powerpoint/2012/main" userId="S::janine.bekker@ordina.nl::c1fc0c57-05f8-45f1-b198-3e2726da2758" providerId="AD"/>
      </p:ext>
    </p:extLst>
  </p:cmAuthor>
  <p:cmAuthor id="2" name="Miechels, Jeroen" initials="MJ" lastIdx="20" clrIdx="1">
    <p:extLst>
      <p:ext uri="{19B8F6BF-5375-455C-9EA6-DF929625EA0E}">
        <p15:presenceInfo xmlns:p15="http://schemas.microsoft.com/office/powerpoint/2012/main" userId="S::jeroen.miechels@ordina.nl::75222b4b-1ff9-4250-8c5b-fff83756d8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AEDBB-52D2-41D7-BBDD-EEE2F6281B08}" v="677" dt="2023-11-30T08:27:33.344"/>
  </p1510:revLst>
</p1510:revInfo>
</file>

<file path=ppt/tableStyles.xml><?xml version="1.0" encoding="utf-8"?>
<a:tblStyleLst xmlns:a="http://schemas.openxmlformats.org/drawingml/2006/main" def="{9762CC56-BEB9-478B-9DBA-08F5E435C3E4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762CC56-BEB9-478B-9DBA-08F5E435C3E4}" styleName="Tabelstijl Ordina">
    <a:wholeTbl>
      <a:tcTxStyle b="off" i="off">
        <a:font>
          <a:latin typeface="Roboto Light"/>
          <a:ea typeface="Roboto Light"/>
          <a:cs typeface="Roboto Light"/>
        </a:font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6350" cmpd="sng">
              <a:solidFill>
                <a:srgbClr val="58595B"/>
              </a:solidFill>
            </a:ln>
          </a:insideH>
          <a:insideV>
            <a:ln w="6350" cmpd="sng">
              <a:solidFill>
                <a:srgbClr val="58595B"/>
              </a:solidFill>
            </a:ln>
          </a:insideV>
        </a:tcBdr>
        <a:fill>
          <a:noFill/>
        </a:fill>
      </a:tcStyle>
    </a:wholeTbl>
    <a:firstRow>
      <a:tcTxStyle b="on" i="off">
        <a:font>
          <a:latin typeface="Roboto"/>
          <a:ea typeface="Roboto"/>
          <a:cs typeface="Roboto"/>
        </a:font>
        <a:srgbClr val="000000"/>
      </a:tcTxStyle>
      <a:tcStyle>
        <a:tcBdr/>
      </a:tcStyle>
    </a:firstRow>
    <a:extLst>
      <a:ext uri="http://www.joulesunlimited.com/pptTableStyle"/>
    </a:extLst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Stijl, donker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917" autoAdjust="0"/>
  </p:normalViewPr>
  <p:slideViewPr>
    <p:cSldViewPr snapToGrid="0" snapToObjects="1">
      <p:cViewPr varScale="1">
        <p:scale>
          <a:sx n="148" d="100"/>
          <a:sy n="148" d="100"/>
        </p:scale>
        <p:origin x="14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1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84" Type="http://schemas.openxmlformats.org/officeDocument/2006/relationships/slide" Target="slides/slide63.xml"/><Relationship Id="rId89" Type="http://schemas.openxmlformats.org/officeDocument/2006/relationships/slide" Target="slides/slide68.xml"/><Relationship Id="rId112" Type="http://schemas.openxmlformats.org/officeDocument/2006/relationships/viewProps" Target="viewProps.xml"/><Relationship Id="rId16" Type="http://schemas.openxmlformats.org/officeDocument/2006/relationships/customXml" Target="../customXml/item16.xml"/><Relationship Id="rId107" Type="http://schemas.openxmlformats.org/officeDocument/2006/relationships/font" Target="fonts/font15.fntdata"/><Relationship Id="rId11" Type="http://schemas.openxmlformats.org/officeDocument/2006/relationships/customXml" Target="../customXml/item11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74" Type="http://schemas.openxmlformats.org/officeDocument/2006/relationships/slide" Target="slides/slide53.xml"/><Relationship Id="rId79" Type="http://schemas.openxmlformats.org/officeDocument/2006/relationships/slide" Target="slides/slide58.xml"/><Relationship Id="rId102" Type="http://schemas.openxmlformats.org/officeDocument/2006/relationships/font" Target="fonts/font10.fntdata"/><Relationship Id="rId5" Type="http://schemas.openxmlformats.org/officeDocument/2006/relationships/customXml" Target="../customXml/item5.xml"/><Relationship Id="rId90" Type="http://schemas.openxmlformats.org/officeDocument/2006/relationships/slide" Target="slides/slide69.xml"/><Relationship Id="rId95" Type="http://schemas.openxmlformats.org/officeDocument/2006/relationships/font" Target="fonts/font3.fntdata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113" Type="http://schemas.openxmlformats.org/officeDocument/2006/relationships/theme" Target="theme/theme1.xml"/><Relationship Id="rId80" Type="http://schemas.openxmlformats.org/officeDocument/2006/relationships/slide" Target="slides/slide59.xml"/><Relationship Id="rId85" Type="http://schemas.openxmlformats.org/officeDocument/2006/relationships/slide" Target="slides/slide64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59" Type="http://schemas.openxmlformats.org/officeDocument/2006/relationships/slide" Target="slides/slide38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33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6" Type="http://schemas.openxmlformats.org/officeDocument/2006/relationships/font" Target="fonts/font14.fntdata"/><Relationship Id="rId114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81" Type="http://schemas.openxmlformats.org/officeDocument/2006/relationships/slide" Target="slides/slide60.xml"/><Relationship Id="rId86" Type="http://schemas.openxmlformats.org/officeDocument/2006/relationships/slide" Target="slides/slide6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8.xml"/><Relationship Id="rId109" Type="http://schemas.openxmlformats.org/officeDocument/2006/relationships/font" Target="fonts/font17.fntdata"/><Relationship Id="rId34" Type="http://schemas.openxmlformats.org/officeDocument/2006/relationships/slide" Target="slides/slide13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76" Type="http://schemas.openxmlformats.org/officeDocument/2006/relationships/slide" Target="slides/slide5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customXml" Target="../customXml/item7.xml"/><Relationship Id="rId71" Type="http://schemas.openxmlformats.org/officeDocument/2006/relationships/slide" Target="slides/slide50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8.xml"/><Relationship Id="rId24" Type="http://schemas.openxmlformats.org/officeDocument/2006/relationships/slide" Target="slides/slide3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66" Type="http://schemas.openxmlformats.org/officeDocument/2006/relationships/slide" Target="slides/slide45.xml"/><Relationship Id="rId87" Type="http://schemas.openxmlformats.org/officeDocument/2006/relationships/slide" Target="slides/slide66.xml"/><Relationship Id="rId110" Type="http://schemas.openxmlformats.org/officeDocument/2006/relationships/commentAuthors" Target="commentAuthors.xml"/><Relationship Id="rId115" Type="http://schemas.microsoft.com/office/2015/10/relationships/revisionInfo" Target="revisionInfo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56" Type="http://schemas.openxmlformats.org/officeDocument/2006/relationships/slide" Target="slides/slide35.xml"/><Relationship Id="rId77" Type="http://schemas.openxmlformats.org/officeDocument/2006/relationships/slide" Target="slides/slide5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customXml" Target="../customXml/item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customXml" Target="../customXml/item3.xml"/><Relationship Id="rId25" Type="http://schemas.openxmlformats.org/officeDocument/2006/relationships/slide" Target="slides/slide4.xml"/><Relationship Id="rId46" Type="http://schemas.openxmlformats.org/officeDocument/2006/relationships/slide" Target="slides/slide25.xml"/><Relationship Id="rId67" Type="http://schemas.openxmlformats.org/officeDocument/2006/relationships/slide" Target="slides/slide46.xml"/><Relationship Id="rId20" Type="http://schemas.openxmlformats.org/officeDocument/2006/relationships/customXml" Target="../customXml/item20.xml"/><Relationship Id="rId41" Type="http://schemas.openxmlformats.org/officeDocument/2006/relationships/slide" Target="slides/slide20.xml"/><Relationship Id="rId62" Type="http://schemas.openxmlformats.org/officeDocument/2006/relationships/slide" Target="slides/slide41.xml"/><Relationship Id="rId83" Type="http://schemas.openxmlformats.org/officeDocument/2006/relationships/slide" Target="slides/slide62.xml"/><Relationship Id="rId88" Type="http://schemas.openxmlformats.org/officeDocument/2006/relationships/slide" Target="slides/slide6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nl-NL" smtClean="0"/>
              <a:pPr/>
              <a:t>27-11-2023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5EBE9E7-750E-D940-91C5-96B4036D7C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14:08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1,'639'13,"733"9,-1212-22,339 18,-66-1,549-17,-956 2,0 1,49 11,-49-8,0-2,49 4,-35-8,-20-1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9:24.8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24575,'5'2'0,"1"-1"0,-1 1 0,0 0 0,0 1 0,0 0 0,-1-1 0,1 1 0,0 1 0,-1-1 0,0 1 0,6 6 0,2 0 0,80 64 0,2-3 0,117 64 0,-127-86 0,64 33 0,-91-52 0,-39-20 0,0 0 0,0-1 0,1-2 0,0 1 0,28 5 0,-34-9 0,0 0 0,1 0 0,12 8 0,11 3 0,-28-12-115,-2-1-24,-1 0 1,0 1-1,1-1 0,-1 1 0,0 1 0,0-1 0,-1 1 0,7 5 0,-1 2-6687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9:25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875 14 24575,'-2'-1'0,"0"-1"0,0 1 0,-1-1 0,1 1 0,0 0 0,-1 0 0,1 0 0,0 0 0,-1 0 0,1 1 0,-1-1 0,0 1 0,1 0 0,-1-1 0,1 1 0,-1 0 0,1 0 0,-1 1 0,0-1 0,1 1 0,-1-1 0,1 1 0,-1 0 0,1 0 0,0 0 0,-1 0 0,1 0 0,-4 3 0,-7 4 0,0 1 0,0 0 0,-16 15 0,24-19 0,-219 225 0,82-77 0,-31 38 0,56-58 0,103-116-455,0 1 0,-22 37 0,29-42-6371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12:39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4960,'1'-1,"0"1,0-1,0 1,-1 0,1-1,0 0,0 1,0-1,-1 1,1-1,0 0,-1 0,1 1,-1-1,1 0,-1 0,1 0,-1 0,1 1,-1-1,0 0,1 0,-1 0,0 0,0 0,0 0,0 0,0-1,3-34,-3 30,5-129,-13-139,-1 214,-21-78,-3-13,22 42,5-1,7-118,2 67,-17-178,8-112,8 255,-2-1905,0 2093,-1 0,-1 0,1 1,-1-1,-1 0,-3-8,4 12,0 0,0-1,0 1,1-1,0 1,0-1,0 0,0 1,1-1,-1 0,1 0,0 1,1-1,-1 0,1 1,0-1,0 0,4-8,18-35,-16 33,0 0,0 1,2-1,0 2,19-24,-15 23,2 0,0 0,1 2,0 0,20-12,-25 19,-1-1,1 2,1 0,-1 0,1 1,-1 0,1 1,0 0,23 0,-19 1,-1 1,0 1,0 0,0 1,0 1,0 0,0 1,-1 0,0 1,25 13,-16-7,0 0,0-1,1-1,0-1,0-2,37 6,241-8,-152-7,3 1,-44-2,-1 6,138 19,-211-14,46 17,3 0,-26-10,76 7,3-4,-88-11,88 23,-90-18,-1-1,58 4,-4-4,-1 5,-1 4,97 32,-126-36,-1-3,130 4,-116-11,126 22,-150-11,0 3,75 35,-65-25,74 20,91 35,-54-18,-40-20,446 133,300 2,-792-165,94 31,-99-24,116 18,-102-31,-59-8,1 3,-1 1,0 2,82 27,55 34,97 42,230 140,-358-185,-85-32,-50-26,0 0,27 11,21 10,-48-21,0-1,1 0,28 8,0-6,0-1,1-3,83 1,-104-5,45 8,-10-1,29 9,-67-11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12:42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0,'1'5,"1"-1,-1 0,0 0,1 0,0-1,0 1,0 0,1-1,-1 1,1-1,0 0,4 4,5 7,149 180,63 88,-193-231,-2 3,29 76,-4-9,-39-90,19 43,77 116,-51-89,-42-67,41 56,120 159,-116-144,80 183,-135-272,84 173,-74-158,2 0,0-2,45 49,-21-33,2-2,80 59,-95-82,1 0,0-2,2-2,0-1,61 18,-18-11,1-4,1-4,0-3,138 1,405-3,-97-1,-377-7,380-18,269-17,-471 31,119-14,171-2,239 5,-751 11,277-13,183-3,-372 20,-178-1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12:44.5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2240,'9'-7,"0"0,0 0,0 1,19-9,16-11,-6-6,-2-2,-2-1,42-55,0 0,-28 38,205-246,-42 26,-197 257,0 0,2 1,0 1,0 0,1 1,0 1,26-12,141-55,-150 66,152-58,225-90,-102 10,-267 126,-2-3,0-1,-2-2,-2-1,36-39,-55 50,0-1,-2-1,0 0,16-33,34-98,-53 120,-5 17,-1-1,-1-1,0 1,-1-1,2-27,-5 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12:46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1736,'10'-7,"0"0,1 1,0 0,0 0,0 1,24-6,-3 0,16-4,1 2,1 3,74-6,-33 4,1009-97,-411 52,-179 25,-3-1,-253 9,199-23,-6-31,-150-17,-141 41,650-189,-166 53,-350 107,74-24,-240 72,1 5,2 6,145-9,202-53,-174 25,-43 4,-239 52,-1 0,0-1,-1-1,1 0,24-17,-21 13,0 0,40-14,22 0,-70 19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12:42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0,'1'5,"1"-1,-1 0,0 0,1 0,0-1,0 1,0 0,1-1,-1 1,1-1,0 0,4 4,5 7,149 180,63 88,-193-231,-2 3,29 76,-4-9,-39-90,19 43,77 116,-51-89,-42-67,41 56,120 159,-116-144,80 183,-135-272,84 173,-74-158,2 0,0-2,45 49,-21-33,2-2,80 59,-95-82,1 0,0-2,2-2,0-1,61 18,-18-11,1-4,1-4,0-3,138 1,405-3,-97-1,-377-7,380-18,269-17,-471 31,119-14,171-2,239 5,-751 11,277-13,183-3,-372 20,-178-1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27:33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0,'12'1,"0"1,-1 0,1 1,0 0,-1 1,13 6,17 5,169 47,332 52,259 1,-664-95,-2 7,186 60,-40-5,2-13,328 37,-528-95,25 2,169 44,258 57,-335-78,713 195,-870-219,467 173,-462-162,87 59,-92-54,1-1,59 26,455 161,-266-105,11 20,-247-106,91 23,-13-4,20 6,41 15,-149-40,-36-18,0 1,0-1,1-1,0 0,-1-1,1 0,12 2,-8-4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27:46.06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89 1,'-1'0,"0"1,0 0,0-1,0 1,0 0,0 0,1-1,-1 1,0 0,0 0,1 0,-1 0,0 0,1 0,-1 0,1 0,-1 0,1 1,0-1,-1 2,-9 34,7-26,-17 81,4 0,-8 186,23 125,19-278,-12-90,0 0,0 53,-9 1384,5-764,17-353,-19 473,18-672,-5 13,-8-119,-4-40,0-1,1 1,0-1,0 1,1-1,0 0,1 0,8 16,-10-22,1 1,0-1,0 0,0 0,0 1,1-2,-1 1,1 0,-1-1,1 0,0 0,0 0,0 0,0 0,0-1,1 0,-1 0,0 0,1-1,-1 1,5-1,390 0,-169-3,-188 1,0-2,47-11,29-3,-32 9,244-33,27-9,-170 27,303-68,-258 39,271-65,-30-23,-68 18,-289 87,-60 17,94-19,266-60,-78 15,-264 69,0 3,126-1,-162 10,-1-2,0-2,0-1,41-14,11-2,339-72,57-11,-25-9,82-14,-430 116,-55 8,64-15,170-38,-224 45,0-2,-2-4,102-43,-105 40,74-14,-122 32,7-1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12:42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0,'1'5,"1"-1,-1 0,0 0,1 0,0-1,0 1,0 0,1-1,-1 1,1-1,0 0,4 4,5 7,149 180,63 88,-193-231,-2 3,29 76,-4-9,-39-90,19 43,77 116,-51-89,-42-67,41 56,120 159,-116-144,80 183,-135-272,84 173,-74-158,2 0,0-2,45 49,-21-33,2-2,80 59,-95-82,1 0,0-2,2-2,0-1,61 18,-18-11,1-4,1-4,0-3,138 1,405-3,-97-1,-377-7,380-18,269-17,-471 31,119-14,171-2,239 5,-751 11,277-13,183-3,-372 20,-178-1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4:30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 24575,'0'0'0,"1"-1"0,-1 0 0,0 0 0,1 0 0,-1 1 0,1-1 0,-1 0 0,1 0 0,0 1 0,-1-1 0,1 1 0,0-1 0,-1 0 0,1 1 0,0-1 0,-1 1 0,1-1 0,0 1 0,0 0 0,0-1 0,0 1 0,-1 0 0,1 0 0,0 0 0,0-1 0,0 1 0,0 0 0,1 0 0,31-3 0,-29 3 0,21 2 0,-1 1 0,1 0 0,-1 2 0,0 1 0,0 1 0,-1 1 0,33 16 0,38 11 0,-25-13 0,-19-5 0,0-2 0,104 17 0,-120-27 46,52 15-1,-58-12-409,-1-2 0,1-1 0,36 3 0,-56-8-6462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27:33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0,'12'1,"0"1,-1 0,1 1,0 0,-1 1,13 6,17 5,169 47,332 52,259 1,-664-95,-2 7,186 60,-40-5,2-13,328 37,-528-95,25 2,169 44,258 57,-335-78,713 195,-870-219,467 173,-462-162,87 59,-92-54,1-1,59 26,455 161,-266-105,11 20,-247-106,91 23,-13-4,20 6,41 15,-149-40,-36-18,0 1,0-1,1-1,0 0,-1-1,1 0,12 2,-8-4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46:06.8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24575,'9'1'0,"0"2"0,-1-1 0,0 1 0,1 1 0,-1-1 0,-1 1 0,1 1 0,0-1 0,-1 1 0,0 1 0,0-1 0,8 10 0,12 6 0,20 11 0,2-2 0,1-3 0,67 27 0,-31-16 0,28 20 0,70 29 0,-141-70-682,42 24-1,-65-30-6143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46:06.8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328 1 24575,'3'0'0,"0"1"0,0 0 0,0 0 0,0 0 0,-1 0 0,1 1 0,0-1 0,-1 1 0,1 0 0,-1 0 0,0 0 0,1 0 0,-1 0 0,0 0 0,0 0 0,0 1 0,-1-1 0,3 4 0,25 49 0,-23-31 0,-1 0 0,-2 0 0,0 1 0,-2-1 0,0 0 0,-2 1 0,-1-1 0,-5 30 0,3-32 0,-1 0 0,-1 0 0,-1 0 0,-1-1 0,-1 0 0,-1 0 0,-1-1 0,-15 22 0,-17 18 0,-61 65 0,-25 35 0,87-101-1365,32-44-5461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46:06.8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24575,'5'2'0,"1"-1"0,-1 1 0,0 0 0,0 1 0,0 0 0,-1-1 0,1 1 0,0 1 0,-1-1 0,0 1 0,6 6 0,2 0 0,80 64 0,2-3 0,117 64 0,-127-86 0,64 33 0,-91-52 0,-39-20 0,0 0 0,0-1 0,1-2 0,0 1 0,28 5 0,-34-9 0,0 0 0,1 0 0,12 8 0,11 3 0,-28-12-115,-2-1-24,-1 0 1,0 1-1,1-1 0,-1 1 0,0 1 0,0-1 0,-1 1 0,7 5 0,-1 2-6687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46:06.8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875 14 24575,'-2'-1'0,"0"-1"0,0 1 0,-1-1 0,1 1 0,0 0 0,-1 0 0,1 0 0,0 0 0,-1 0 0,1 1 0,-1-1 0,0 1 0,1 0 0,-1-1 0,1 1 0,-1 0 0,1 0 0,-1 1 0,0-1 0,1 1 0,-1-1 0,1 1 0,-1 0 0,1 0 0,0 0 0,-1 0 0,1 0 0,-4 3 0,-7 4 0,0 1 0,0 0 0,-16 15 0,24-19 0,-219 225 0,82-77 0,-31 38 0,56-58 0,103-116-455,0 1 0,-22 37 0,29-42-6371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47:01.5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24575,'14'0'0,"0"2"0,0-1 0,1 2 0,-1 0 0,-1 1 0,1 0 0,0 1 0,-1 0 0,0 2 0,14 8 0,14 11 0,64 54 0,8 7 0,-62-58-341,1-1 0,1-3-1,74 24 1,-111-43-6485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47:01.5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248 4 24575,'-1'-1'0,"1"1"0,-1-1 0,0 1 0,0 0 0,0 0 0,1-1 0,-1 1 0,0 0 0,0 0 0,0 0 0,0 0 0,0 0 0,0 0 0,1 0 0,-1 0 0,0 0 0,0 0 0,0 0 0,0 0 0,0 1 0,1-1 0,-1 0 0,0 1 0,0-1 0,1 1 0,-1-1 0,0 1 0,0-1 0,1 1 0,-1-1 0,0 1 0,1 0 0,-1-1 0,1 1 0,-1 0 0,1 0 0,-1-1 0,1 1 0,-1 1 0,-22 36 0,22-35 0,-31 56 0,2 1 0,4 2 0,2 0 0,-16 69 0,29-83-102,1-11-319,2 1 0,-4 67 0,11-90-6405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25:38.9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0,'2'3,"0"0,0 0,0 0,0 0,0 0,1-1,-1 1,1-1,0 0,0 0,0 0,0 0,0 0,0-1,1 1,2 0,5 4,37 17,1-1,1-3,1-2,88 18,42 14,224 76,-227-83,246 26,-313-53,100 9,56 8,236 52,-390-62,-5 0,112 8,-32-19,-46-5,198 35,-243-25,189 7,-237-18,1 2,-1 2,0 2,-1 3,80 33,49 8,-12-5,788 251,-261-139,-286-70,-225-44,-2 9,220 101,-341-128,-2 3,82 60,-90-59,8 12,-46-37,0 0,1 0,0-1,0 0,1-1,0-1,0 0,20 8,17 1,-5-1,1-2,91 13,-119-22,-2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17:25:42.5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7,'4'-7,"5"14,6 12,10 23,20 48,25 42,189 245,48 7,-252-320,123 110,-1-4,13 45,-158-177,37 58,-47-62,2-1,54 58,7-2,-55-55,2-2,1-1,45 32,-38-35,139 103,-157-111,-6-6,0 0,24 15,49 23,97 42,-113-62,2-3,0-3,2-4,1-4,0-2,113 7,-132-16,1 3,60 17,71 13,-116-34,101-4,-98-4,86 11,162 17,-60-8,-163-13,214 7,-48-3,-8 0,437-10,-466-17,161 4,-80-3,-152 12,-143 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30T08:17:32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 0,'-4'2,"1"0,0 1,0-1,0 0,0 1,0 0,0 0,1 0,-1 0,1 0,0 0,0 1,0-1,0 1,-1 4,-9 11,-82 95,63-79,1 1,1 1,-44 78,68-105,0 1,1 0,0 0,1 0,0 0,1 0,0 1,1-1,0 1,0 0,1-1,1 1,0-1,1 1,0-1,1 0,0 1,1-1,0-1,0 1,7 10,146 190,16 25,-161-219,0-1,1-1,1 0,21 18,-19-18,-1 0,0 0,21 30,1 6,3-1,2-2,63 56,-58-65,1-1,1-2,94 50,-43-39,128 43,-110-46,-96-33,-1 0,0 1,-1 1,-1 1,23 20,-17-12,49 29,-56-39,0 1,-1 0,16 17,-23-19,2-1,-1 0,1 0,0-2,1 1,0-2,26 12,-28-16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4:31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680 40 24575,'0'-1'0,"0"-1"0,0 0 0,0 1 0,0-1 0,0 1 0,0-1 0,0 1 0,-1-1 0,1 1 0,0-1 0,-1 1 0,1-1 0,-1 1 0,0-1 0,0 1 0,1 0 0,-1-1 0,0 1 0,0 0 0,0 0 0,0-1 0,0 1 0,0 0 0,-1 0 0,-1-1 0,1 2 0,0-1 0,0 1 0,-1-1 0,1 1 0,0 0 0,0 0 0,-1 0 0,1 0 0,0 0 0,0 1 0,-1-1 0,1 1 0,0 0 0,0-1 0,-3 2 0,-7 4 0,0 0 0,1 1 0,0 0 0,-17 15 0,-25 27 0,-59 73 0,6-6 0,82-92 0,-36 35 0,3 2 0,-55 79 0,94-100-123,14-27-1119,-1 0-5584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30T08:17:34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0,'0'627,"-3"-591,-1-21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30T08:17:37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0,'7'1,"-1"0,1 0,-1 1,0 0,1 0,-1 1,0-1,0 1,-1 1,1-1,0 1,-1 0,0 0,0 0,4 6,13 13,34 46,-44-54,83 124,130 255,-203-353,23 54,50 154,11 25,-70-198,85 132,114 107,-186-258,3-2,2-2,72 53,-79-73,1-3,100 47,90 34,-144-69,-80-36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30T08:17:46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1,'1'8,"0"1,1-1,0 1,1-1,0 1,0-1,6 9,9 30,-7 9,-2 2,-3-1,-3 1,-4 84,2 67,7-146,1 0,4 0,2-1,41 103,-22-92,3-2,3-2,75 99,67 72,-101-136,14 4,-63-73,0 1,29 46,171 287,-140-195,-64-114,48 72,-39-81,2-1,58 56,100 78,-161-151,200 158,-80-96,-95-60,-10-6,0-2,97 34,61 22,71 22,-16-17,-159-60,-37-10,112 43,32 29,-198-83,-2 1,1 1,14 13,-17-14,-1-1,1 1,1-1,-1-1,23 10,2 7,-39-27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30T08:17:47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1,'12'2,"0"0,0 1,0 1,0 0,0 0,-1 1,0 1,0 0,19 13,6 3,192 91,-87-46,-9 5,152 75,-185-96,-87-44,0 0,-1 1,0 0,-1 1,0 1,0 0,-1 0,0 0,-1 1,8 13,7 7,-18-25,0 1,0 0,-1 0,0 0,6 14,-12-25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30T08:17:50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1,'3'0,"0"1,0-1,0 1,0 0,0 0,0 0,0 0,0 0,0 0,-1 1,1 0,-1 0,1-1,4 5,31 39,-23-26,860 947,-783-867,-60-65,-1 0,-3 2,0 1,-3 1,-1 1,19 45,33 60,-51-102,-2 1,32 85,-49-101,0 0,2 42,-3-29,-2 5,-2 52,-2-60,1 0,10 65,0-34,-9-49,2 1,0-1,11 35,8 1,-18-53,-1-12,-2-11,0-8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30T08:17:56.8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1,'2'0,"0"1,1-1,-1 1,0 0,0 0,0 0,0 0,0 0,0 1,0-1,0 0,-1 1,1 0,-1-1,1 1,-1 0,1 0,-1 0,0 0,1 2,23 47,-21-43,13 29,2 0,2-2,40 54,91 90,18 24,-122-143,83 81,-24-30,108 123,-104-90,-94-122,-1 1,-2 0,0 1,-1 0,12 31,-8-17,25 40,125 240,-87-156,-49-97,-23-43,2 0,1-1,0 0,2-1,0 0,1-1,29 29,-35-41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16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24575,'5'1'0,"-1"1"0,0 0 0,0 0 0,1 0 0,-2 1 0,1 0 0,0-1 0,0 1 0,-1 0 0,1 1 0,4 6 0,9 6 0,31 21 0,81 68 0,-107-86 0,47 31 0,-43-33 0,34 30 0,17 18 0,26 25 0,-74-52-1365,-22-25-5461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18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637 1 24575,'-19'2'0,"0"0"0,0 2 0,1 1 0,-1 0 0,1 1 0,1 1 0,-1 0 0,1 2 0,-27 17 0,22-13 0,-1-1 0,0-1 0,0-1 0,-45 12 0,6-6 0,43-10 0,0-1 0,-1-1 0,1-1 0,-30 2 0,38-4-124,-1 0-1,1 1 0,-18 4 1,20-3-743,-1-1-5959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21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24575,'12'3'0,"1"0"0,-1 0 0,0 1 0,0 1 0,0 0 0,-1 1 0,0 0 0,0 0 0,15 12 0,-6-5 0,168 120 132,-26-17-1629,-147-107-5329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22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601 0 24575,'-1'3'0,"1"-1"0,-1 0 0,1 0 0,-1 0 0,0 0 0,0 0 0,0 0 0,0 0 0,0 0 0,-1 0 0,1 0 0,0 0 0,-1-1 0,1 1 0,-4 2 0,-30 24 0,23-20 0,-84 64 0,-4-4 0,-114 57 0,207-121 0,1 0 0,0 0 0,0 1 0,0-1 0,0 2 0,1-1 0,0 0 0,0 1 0,0 0 0,1 0 0,-7 13 0,-12 16 0,3-14-1365,12-12-5461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4:35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24575,'14'0'0,"0"2"0,0-1 0,1 2 0,-1 0 0,-1 1 0,1 0 0,0 1 0,-1 0 0,0 2 0,14 8 0,14 11 0,64 54 0,8 7 0,-62-58-341,1-1 0,1-3-1,74 24 1,-111-43-6485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27.4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747 1 24575,'-6'1'0,"0"1"0,1-1 0,-1 1 0,1 1 0,-1-1 0,1 1 0,-8 5 0,-12 5 0,-66 25 0,-1-4 0,-2-4 0,-143 26 0,190-53-26,38-3-108,0 0 0,0 0 0,-1 1 0,1 0 0,0 1 0,0 0 1,0 0-1,0 1 0,-10 5 0,11-3-6692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28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24575,'0'3'0,"1"1"0,0 0 0,0 0 0,1 0 0,-1-1 0,1 1 0,0-1 0,4 7 0,10 24 0,0 41 0,25 139 0,-36-190 0,2 1 0,0-1 0,2-1 0,1 0 0,16 29 0,11 26 0,-3-8-1365,-29-55-5461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39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 24575,'1'-1'0,"-1"0"0,1 1 0,-1-1 0,1 0 0,-1 0 0,1 1 0,-1-1 0,1 0 0,0 1 0,-1-1 0,1 0 0,0 1 0,-1-1 0,1 1 0,0-1 0,0 1 0,0 0 0,-1-1 0,1 1 0,0 0 0,0-1 0,0 1 0,0 0 0,0 0 0,0 0 0,0 0 0,0 0 0,34-3 0,-29 3 0,637-5 0,-344 8 0,-33-4 0,278 3 0,-441 5 0,-1 6 0,112 27 0,83 11 0,-154-34 0,0 7 0,175 52 0,99 64 0,41 12 0,471 136 0,-849-256 0,123 67 0,-87-39 0,8 3 0,82 39 0,450 140 0,-528-206 0,1-5 0,1-6 0,164 10 0,-146-25 0,158 20 0,-181-13-1365,-97-15-5461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40.5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0 24575,'6'2'0,"0"0"0,-1 0 0,0 1 0,0 0 0,1 0 0,-2 0 0,1 0 0,0 1 0,7 7 0,5 3 0,261 161 0,-256-159 0,0 1 0,-2 1 0,0 1 0,-1 1 0,-1 0 0,-1 2 0,0 0 0,-2 1 0,-1 0 0,-1 1 0,17 42 0,-29-64 0,0 0 0,0 0 0,0-1 0,-1 2 0,1-1 0,-1 0 0,1 0 0,-1 0 0,0 0 0,0 0 0,0 0 0,0 0 0,0 0 0,0 1 0,-1-1 0,1 0 0,-1 0 0,1 0 0,-1 0 0,0 0 0,0 0 0,0 0 0,0-1 0,0 1 0,0 0 0,0 0 0,-1-1 0,1 1 0,-1-1 0,1 1 0,-1-1 0,1 1 0,-1-1 0,0 0 0,0 0 0,0 0 0,0 0 0,0 0 0,0 0 0,0-1 0,-3 1 0,-10 3 0,0-2 0,0 0 0,0-1 0,-29-1 0,22 0 0,-171-4 13,-155 7-1391,318 1-5448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16.0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24575,'5'1'0,"-1"1"0,0 0 0,0 0 0,1 0 0,-2 1 0,1 0 0,0-1 0,0 1 0,-1 0 0,1 1 0,4 6 0,9 6 0,31 21 0,81 68 0,-107-86 0,47 31 0,-43-33 0,34 30 0,17 18 0,26 25 0,-74-52-1365,-22-25-5461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18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637 1 24575,'-19'2'0,"0"0"0,0 2 0,1 1 0,-1 0 0,1 1 0,1 1 0,-1 0 0,1 2 0,-27 17 0,22-13 0,-1-1 0,0-1 0,0-1 0,-45 12 0,6-6 0,43-10 0,0-1 0,-1-1 0,1-1 0,-30 2 0,38-4-124,-1 0-1,1 1 0,-18 4 1,20-3-743,-1-1-5959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21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24575,'12'3'0,"1"0"0,-1 0 0,0 1 0,0 1 0,0 0 0,-1 1 0,0 0 0,0 0 0,15 12 0,-6-5 0,168 120 132,-26-17-1629,-147-107-5329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22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601 0 24575,'-1'3'0,"1"-1"0,-1 0 0,1 0 0,-1 0 0,0 0 0,0 0 0,0 0 0,0 0 0,0 0 0,-1 0 0,1 0 0,0 0 0,-1-1 0,1 1 0,-4 2 0,-30 24 0,23-20 0,-84 64 0,-4-4 0,-114 57 0,207-121 0,1 0 0,0 0 0,0 1 0,0-1 0,0 2 0,1-1 0,0 0 0,0 1 0,0 0 0,1 0 0,-7 13 0,-12 16 0,3-14-1365,12-12-5461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27.4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747 1 24575,'-6'1'0,"0"1"0,1-1 0,-1 1 0,1 1 0,-1-1 0,1 1 0,-8 5 0,-12 5 0,-66 25 0,-1-4 0,-2-4 0,-143 26 0,190-53-26,38-3-108,0 0 0,0 0 0,-1 1 0,1 0 0,0 1 0,0 0 1,0 0-1,0 1 0,-10 5 0,11-3-6692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18:28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24575,'0'3'0,"1"1"0,0 0 0,0 0 0,1 0 0,-1-1 0,1 1 0,0-1 0,4 7 0,10 24 0,0 41 0,25 139 0,-36-190 0,2 1 0,0-1 0,2-1 0,1 0 0,16 29 0,11 26 0,-3-8-1365,-29-55-5461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4:36.8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248 4 24575,'-1'-1'0,"1"1"0,-1-1 0,0 1 0,0 0 0,0 0 0,1-1 0,-1 1 0,0 0 0,0 0 0,0 0 0,0 0 0,0 0 0,0 0 0,1 0 0,-1 0 0,0 0 0,0 0 0,0 0 0,0 0 0,0 1 0,1-1 0,-1 0 0,0 1 0,0-1 0,1 1 0,-1-1 0,0 1 0,0-1 0,1 1 0,-1-1 0,0 1 0,1 0 0,-1-1 0,1 1 0,-1 0 0,1 0 0,-1-1 0,1 1 0,-1 1 0,-22 36 0,22-35 0,-31 56 0,2 1 0,4 2 0,2 0 0,-16 69 0,29-83-102,1-11-319,2 1 0,-4 67 0,11-90-6405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2:08.6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24575,'12'3'0,"1"0"0,-1 0 0,0 1 0,0 1 0,0 0 0,-1 1 0,0 0 0,0 0 0,15 12 0,-6-5 0,168 120 132,-26-17-1629,-147-107-5329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2:08.6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601 0 24575,'-1'3'0,"1"-1"0,-1 0 0,1 0 0,-1 0 0,0 0 0,0 0 0,0 0 0,0 0 0,0 0 0,-1 0 0,1 0 0,0 0 0,-1-1 0,1 1 0,-4 2 0,-30 24 0,23-20 0,-84 64 0,-4-4 0,-114 57 0,207-121 0,1 0 0,0 0 0,0 1 0,0-1 0,0 2 0,1-1 0,0 0 0,0 1 0,0 0 0,1 0 0,-7 13 0,-12 16 0,3-14-1365,12-12-5461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2:16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24575,'12'3'0,"1"0"0,-1 0 0,0 1 0,0 1 0,0 0 0,-1 1 0,0 0 0,0 0 0,15 12 0,-6-5 0,168 120 132,-26-17-1629,-147-107-5329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2:16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601 0 24575,'-1'3'0,"1"-1"0,-1 0 0,1 0 0,-1 0 0,0 0 0,0 0 0,0 0 0,0 0 0,0 0 0,-1 0 0,1 0 0,0 0 0,-1-1 0,1 1 0,-4 2 0,-30 24 0,23-20 0,-84 64 0,-4-4 0,-114 57 0,207-121 0,1 0 0,0 0 0,0 1 0,0-1 0,0 2 0,1-1 0,0 0 0,0 1 0,0 0 0,1 0 0,-7 13 0,-12 16 0,3-14-1365,12-12-5461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2:28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747 1 24575,'-6'1'0,"0"1"0,1-1 0,-1 1 0,1 1 0,-1-1 0,1 1 0,-8 5 0,-12 5 0,-66 25 0,-1-4 0,-2-4 0,-143 26 0,190-53-26,38-3-108,0 0 0,0 0 0,-1 1 0,1 0 0,0 1 0,0 0 1,0 0-1,0 1 0,-10 5 0,11-3-6692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2:28.2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24575,'0'3'0,"1"1"0,0 0 0,0 0 0,1 0 0,-1-1 0,1 1 0,0-1 0,4 7 0,10 24 0,0 41 0,25 139 0,-36-190 0,2 1 0,0-1 0,2-1 0,1 0 0,16 29 0,11 26 0,-3-8-1365,-29-55-5461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3:55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1431 1 24575,'-10'1'0,"0"1"0,0 0 0,0 1 0,0 0 0,0 1 0,0 0 0,1 0 0,0 1 0,0 0 0,0 1 0,-12 9 0,-28 16 0,-184 70 0,18-10 0,210-89 0,-146 82 0,132-72 0,1 1 0,0 1 0,1 0 0,0 1 0,-23 28 0,24-18 0,1 0 0,1 1 0,2 0 0,-19 54 0,8-19 0,-34 78 0,-114 315 0,25 89 0,135-483 0,3 0 0,0 119 0,4-58 0,-2 510 0,10-577 0,2 0 0,2 0 0,3-1 0,2 0 0,24 61 0,119 245 0,-91-237 0,137 195 0,-143-241 0,131 128 0,-50-59 0,208 224 0,-290-308 0,5 2 0,3-3 0,2-2 0,2-4 0,3-2 0,2-4 0,2-4 0,2-2 0,1-5 0,2-2 0,137 37 0,-65-33 0,2-5 0,2-8 0,222 9 0,-359-35 0,0 1 0,0 1 0,0 1 0,0 0 0,0 2 0,0 0 0,-1 2 0,0 0 0,36 19 0,-37-18 0,0-1 0,0-1 0,1-1 0,-1 0 0,1-2 0,0 0 0,24 0 0,43 8 0,-37-3 0,88 22 0,48 12 0,-130-32 0,0 2 0,-1 3 0,54 22 0,-80-26 0,1-1 0,-1-1 0,2-1 0,-1-2 0,1-1 0,0-2 0,0-1 0,33-1 0,292-2-1365,-340 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3:58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0 24575,'11'1'0,"0"1"0,0-1 0,0 2 0,0 0 0,-1 0 0,1 1 0,-1 0 0,0 0 0,0 2 0,-1-1 0,1 1 0,-1 0 0,0 1 0,9 9 0,-17-15 0,0 0 0,0-1 0,0 1 0,0 0 0,-1-1 0,1 1 0,0 0 0,0 0 0,-1 0 0,1 0 0,-1 0 0,1 0 0,-1 0 0,1 0 0,-1 0 0,0 0 0,1 0 0,-1 0 0,0 0 0,0 0 0,0 0 0,0 0 0,0 0 0,0 0 0,0 0 0,0 0 0,0 1 0,-1-1 0,1 0 0,0 0 0,-1 0 0,1 0 0,0 0 0,-1 0 0,0 0 0,1-1 0,-1 1 0,1 0 0,-1 0 0,0 0 0,0 0 0,1-1 0,-1 1 0,0 0 0,0-1 0,0 1 0,0-1 0,0 1 0,0-1 0,0 1 0,-2 0 0,-8 2 0,1 0 0,-1 0 0,0-1 0,-15 1 0,3 0 0,0 5 0,-13 2 0,35-10 0,0 0 0,0 0 0,0-1 0,0 1 0,0 0 0,0-1 0,0 1 0,0-1 0,0 1 0,0-1 0,0 1 0,1-1 0,-1 0 0,0 0 0,0 1 0,1-1 0,-1 0 0,0 0 0,1 0 0,-1 0 0,1 0 0,-1 0 0,1 0 0,-1 0 0,1 0 0,0 0 0,-1 0 0,1 0 0,0 0 0,0 0 0,0 0 0,0 0 0,0-1 0,-2-16 0,0-1 0,2 1 0,0-1 0,4-26 0,-4 45 0,0 0 0,0 0 0,0 0 0,0 0 0,0-1 0,0 1 0,0 0 0,0 0 0,0 0 0,0 0 0,0-1 0,0 1 0,0 0 0,0 0 0,0 0 0,1 0 0,-1 0 0,0-1 0,0 1 0,0 0 0,0 0 0,0 0 0,0 0 0,0 0 0,1 0 0,-1 0 0,0-1 0,0 1 0,0 0 0,0 0 0,0 0 0,1 0 0,-1 0 0,0 0 0,0 0 0,0 0 0,0 0 0,0 0 0,1 0 0,-1 0 0,0 0 0,0 0 0,0 0 0,0 0 0,1 0 0,-1 0 0,0 0 0,0 0 0,0 0 0,0 0 0,1 0 0,-1 0 0,0 1 0,0-1 0,0 0 0,0 0 0,0 0 0,0 0 0,1 0 0,-1 0 0,0 0 0,0 1 0,0-1 0,0 0 0,12 16 0,9 23 0,-18-33-106,-3-5 64,0 1 0,1 0 0,-1 0 0,1-1 0,0 1 0,0 0 0,0-1 0,-1 1 0,2 0 0,-1-1 0,0 1 0,0-1 0,0 0 0,1 1 0,-1-1 0,0 0 0,1 0 0,-1 0 0,1 0 1,0 0-1,-1 0 0,1 0 0,0-1 0,-1 1 0,1-1 0,0 1 0,0-1 0,0 1 0,3-1 0,4-2-6784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4:20.6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24575,'12'3'0,"1"0"0,-1 0 0,0 1 0,0 1 0,0 0 0,-1 1 0,0 0 0,0 0 0,15 12 0,-6-5 0,168 120 132,-26-17-1629,-147-107-5329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08:24:20.6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601 0 24575,'-1'3'0,"1"-1"0,-1 0 0,1 0 0,-1 0 0,0 0 0,0 0 0,0 0 0,0 0 0,0 0 0,-1 0 0,1 0 0,0 0 0,-1-1 0,1 1 0,-4 2 0,-30 24 0,23-20 0,-84 64 0,-4-4 0,-114 57 0,207-121 0,1 0 0,0 0 0,0 1 0,0-1 0,0 2 0,1-1 0,0 0 0,0 1 0,0 0 0,1 0 0,-7 13 0,-12 16 0,3-14-1365,12-12-5461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8:52.3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1226 0 24575,'-2'10'0,"-1"0"0,0 0 0,-1 0 0,0-1 0,0 1 0,-1-1 0,0 0 0,-1-1 0,0 1 0,-11 11 0,13-14 0,-35 41 0,-1-1 0,-3-2 0,-2-2 0,-1-2 0,-73 48 0,87-68 0,-1-2 0,-1-1 0,-64 22 0,-116 22 0,154-46 0,-30 10-70,-162 39-1225,234-60-5531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8T23:10:03.4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0,'9'2,"0"0,0 1,-1 0,1 0,-1 1,0 0,0 1,0-1,0 2,-1-1,10 10,9 4,43 31,-18-13,108 59,-134-86,44 14,3 0,-35 0,-26-16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00:15:33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1,'110'10,"-53"-2,51 9,-73-10,1-1,56 1,259-8,-336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00:15:36.5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2,'42'-1,"-14"0,0 2,0 0,51 10,-48-6,45 4,-12-2,-10-3,-1-2,62-4,-53-1,65 6,-125-3,0 0,0 1,0-1,0 0,0 1,0 0,0-1,-1 1,1 0,0 0,0 0,1 2,5 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00:15:41.1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0,'5'4,"0"0,1 0,-1 0,1-1,0 0,0 0,0-1,0 1,1-1,-1-1,0 1,1-1,8 0,15 1,50-3,-34-1,52 0,129 4,-225-2,0 1,-1-1,1 0,0 1,-1 0,1-1,0 1,-1 0,1 0,0 0,-1 0,0 0,1 0,-1 0,0 0,1 1,-1-1,0 0,0 1,0-1,0 1,0 0,0-1,-1 1,1 0,0-1,-1 1,0 0,1-1,-1 1,0 0,0 0,0 0,0-1,0 1,0 0,0 0,-2 3,-1 14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00:15:44.3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0,'554'0,"-538"0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00:16:19.3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1,'537'0,"-522"0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8:53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24575,'6'0'0,"0"1"0,0 0 0,0 0 0,0 1 0,0 0 0,0 0 0,0 0 0,-1 1 0,1-1 0,-1 1 0,0 1 0,0-1 0,0 1 0,0 0 0,6 6 0,8 10 0,-1 0 0,19 30 0,-9-13 0,-9-14 0,294 340 0,-283-331 0,37 52 0,-41-48 0,43 44 0,-45-52-1365,-16-16-5461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8:54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24575,'9'1'0,"0"2"0,-1-1 0,0 1 0,1 1 0,-1-1 0,-1 1 0,1 1 0,0-1 0,-1 1 0,0 1 0,0-1 0,8 10 0,12 6 0,20 11 0,2-2 0,1-3 0,67 27 0,-31-16 0,28 20 0,70 29 0,-141-70-682,42 24-1,-65-30-6143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17:18:55.5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328 1 24575,'3'0'0,"0"1"0,0 0 0,0 0 0,0 0 0,-1 0 0,1 1 0,0-1 0,-1 1 0,1 0 0,-1 0 0,0 0 0,1 0 0,-1 0 0,0 0 0,0 0 0,0 1 0,-1-1 0,3 4 0,25 49 0,-23-31 0,-1 0 0,-2 0 0,0 1 0,-2-1 0,0 0 0,-2 1 0,-1-1 0,-5 30 0,3-32 0,-1 0 0,-1 0 0,-1 0 0,-1-1 0,-1 0 0,-1 0 0,-1-1 0,-15 22 0,-17 18 0,-61 65 0,-25 35 0,87-101-1365,32-44-5461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nl-NL" smtClean="0"/>
              <a:pPr/>
              <a:t>27-11-2023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963613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A51-CC17-5943-9622-1741641E40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28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438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53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606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131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51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from this lecture: https://speakerdeck.com/rmcelreath/statistical-rethinking-2022-lecture-10?slide=24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096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8027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5622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858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3754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39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5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0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7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18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8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</a:t>
            </a:r>
            <a:r>
              <a:rPr lang="nl-NL" err="1"/>
              <a:t>InvoegenAfbeelding</a:t>
            </a:r>
            <a:r>
              <a:rPr lang="nl-NL"/>
              <a:t>]</a:t>
            </a:r>
          </a:p>
        </p:txBody>
      </p:sp>
      <p:sp>
        <p:nvSpPr>
          <p:cNvPr id="15" name="Trans (PHJU)">
            <a:extLst>
              <a:ext uri="{FF2B5EF4-FFF2-40B4-BE49-F238E27FC236}">
                <a16:creationId xmlns:a16="http://schemas.microsoft.com/office/drawing/2014/main" id="{0115AE6C-22F3-4CCC-916B-55732692F34A}"/>
              </a:ext>
            </a:extLst>
          </p:cNvPr>
          <p:cNvSpPr>
            <a:spLocks noGrp="1" noSelect="1"/>
          </p:cNvSpPr>
          <p:nvPr userDrawn="1">
            <p:ph type="body" idx="1004" hasCustomPrompt="1"/>
            <p:custDataLst>
              <p:custData r:id="rId1"/>
            </p:custDataLst>
          </p:nvPr>
        </p:nvSpPr>
        <p:spPr bwMode="auto">
          <a:xfrm>
            <a:off x="-1392832" y="-1647564"/>
            <a:ext cx="10544175" cy="10544176"/>
          </a:xfrm>
          <a:custGeom>
            <a:avLst/>
            <a:gdLst>
              <a:gd name="connsiteX0" fmla="*/ 5228050 w 10544175"/>
              <a:gd name="connsiteY0" fmla="*/ 5151548 h 10544176"/>
              <a:gd name="connsiteX1" fmla="*/ 5230813 w 10544175"/>
              <a:gd name="connsiteY1" fmla="*/ 5159134 h 10544176"/>
              <a:gd name="connsiteX2" fmla="*/ 5229519 w 10544175"/>
              <a:gd name="connsiteY2" fmla="*/ 5155582 h 10544176"/>
              <a:gd name="connsiteX3" fmla="*/ 5207917 w 10544175"/>
              <a:gd name="connsiteY3" fmla="*/ 5096290 h 10544176"/>
              <a:gd name="connsiteX4" fmla="*/ 5210592 w 10544175"/>
              <a:gd name="connsiteY4" fmla="*/ 5103631 h 10544176"/>
              <a:gd name="connsiteX5" fmla="*/ 5226445 w 10544175"/>
              <a:gd name="connsiteY5" fmla="*/ 5147145 h 10544176"/>
              <a:gd name="connsiteX6" fmla="*/ 5228050 w 10544175"/>
              <a:gd name="connsiteY6" fmla="*/ 5151548 h 10544176"/>
              <a:gd name="connsiteX7" fmla="*/ 4986830 w 10544175"/>
              <a:gd name="connsiteY7" fmla="*/ 4489459 h 10544176"/>
              <a:gd name="connsiteX8" fmla="*/ 5012098 w 10544175"/>
              <a:gd name="connsiteY8" fmla="*/ 4558815 h 10544176"/>
              <a:gd name="connsiteX9" fmla="*/ 5170614 w 10544175"/>
              <a:gd name="connsiteY9" fmla="*/ 4993902 h 10544176"/>
              <a:gd name="connsiteX10" fmla="*/ 5207917 w 10544175"/>
              <a:gd name="connsiteY10" fmla="*/ 5096290 h 10544176"/>
              <a:gd name="connsiteX11" fmla="*/ 5195871 w 10544175"/>
              <a:gd name="connsiteY11" fmla="*/ 5063225 h 10544176"/>
              <a:gd name="connsiteX12" fmla="*/ 5015496 w 10544175"/>
              <a:gd name="connsiteY12" fmla="*/ 4568140 h 10544176"/>
              <a:gd name="connsiteX13" fmla="*/ 4812181 w 10544175"/>
              <a:gd name="connsiteY13" fmla="*/ 4010092 h 10544176"/>
              <a:gd name="connsiteX14" fmla="*/ 4832795 w 10544175"/>
              <a:gd name="connsiteY14" fmla="*/ 4066672 h 10544176"/>
              <a:gd name="connsiteX15" fmla="*/ 4984779 w 10544175"/>
              <a:gd name="connsiteY15" fmla="*/ 4483831 h 10544176"/>
              <a:gd name="connsiteX16" fmla="*/ 4986830 w 10544175"/>
              <a:gd name="connsiteY16" fmla="*/ 4489459 h 10544176"/>
              <a:gd name="connsiteX17" fmla="*/ 4966216 w 10544175"/>
              <a:gd name="connsiteY17" fmla="*/ 4432879 h 10544176"/>
              <a:gd name="connsiteX18" fmla="*/ 4814232 w 10544175"/>
              <a:gd name="connsiteY18" fmla="*/ 4015720 h 10544176"/>
              <a:gd name="connsiteX19" fmla="*/ 4591094 w 10544175"/>
              <a:gd name="connsiteY19" fmla="*/ 3403262 h 10544176"/>
              <a:gd name="connsiteX20" fmla="*/ 4603140 w 10544175"/>
              <a:gd name="connsiteY20" fmla="*/ 3436327 h 10544176"/>
              <a:gd name="connsiteX21" fmla="*/ 4783516 w 10544175"/>
              <a:gd name="connsiteY21" fmla="*/ 3931412 h 10544176"/>
              <a:gd name="connsiteX22" fmla="*/ 4812181 w 10544175"/>
              <a:gd name="connsiteY22" fmla="*/ 4010092 h 10544176"/>
              <a:gd name="connsiteX23" fmla="*/ 4786913 w 10544175"/>
              <a:gd name="connsiteY23" fmla="*/ 3940736 h 10544176"/>
              <a:gd name="connsiteX24" fmla="*/ 4628397 w 10544175"/>
              <a:gd name="connsiteY24" fmla="*/ 3505649 h 10544176"/>
              <a:gd name="connsiteX25" fmla="*/ 4570961 w 10544175"/>
              <a:gd name="connsiteY25" fmla="*/ 3348003 h 10544176"/>
              <a:gd name="connsiteX26" fmla="*/ 4591094 w 10544175"/>
              <a:gd name="connsiteY26" fmla="*/ 3403262 h 10544176"/>
              <a:gd name="connsiteX27" fmla="*/ 4588419 w 10544175"/>
              <a:gd name="connsiteY27" fmla="*/ 3395920 h 10544176"/>
              <a:gd name="connsiteX28" fmla="*/ 4572566 w 10544175"/>
              <a:gd name="connsiteY28" fmla="*/ 3352406 h 10544176"/>
              <a:gd name="connsiteX29" fmla="*/ 4568198 w 10544175"/>
              <a:gd name="connsiteY29" fmla="*/ 3340418 h 10544176"/>
              <a:gd name="connsiteX30" fmla="*/ 4569492 w 10544175"/>
              <a:gd name="connsiteY30" fmla="*/ 3343970 h 10544176"/>
              <a:gd name="connsiteX31" fmla="*/ 4570961 w 10544175"/>
              <a:gd name="connsiteY31" fmla="*/ 3348003 h 10544176"/>
              <a:gd name="connsiteX32" fmla="*/ 4568832 w 10544175"/>
              <a:gd name="connsiteY32" fmla="*/ 3340100 h 10544176"/>
              <a:gd name="connsiteX33" fmla="*/ 2636838 w 10544175"/>
              <a:gd name="connsiteY33" fmla="*/ 4043024 h 10544176"/>
              <a:gd name="connsiteX34" fmla="*/ 3340074 w 10544175"/>
              <a:gd name="connsiteY34" fmla="*/ 5975350 h 10544176"/>
              <a:gd name="connsiteX35" fmla="*/ 5120060 w 10544175"/>
              <a:gd name="connsiteY35" fmla="*/ 5327327 h 10544176"/>
              <a:gd name="connsiteX36" fmla="*/ 5158776 w 10544175"/>
              <a:gd name="connsiteY36" fmla="*/ 5313364 h 10544176"/>
              <a:gd name="connsiteX37" fmla="*/ 5230813 w 10544175"/>
              <a:gd name="connsiteY37" fmla="*/ 5159134 h 10544176"/>
              <a:gd name="connsiteX38" fmla="*/ 4568832 w 10544175"/>
              <a:gd name="connsiteY38" fmla="*/ 3340100 h 10544176"/>
              <a:gd name="connsiteX39" fmla="*/ 7731125 w 10544175"/>
              <a:gd name="connsiteY39" fmla="*/ 0 h 10544176"/>
              <a:gd name="connsiteX40" fmla="*/ 8434388 w 10544175"/>
              <a:gd name="connsiteY40" fmla="*/ 1931988 h 10544176"/>
              <a:gd name="connsiteX41" fmla="*/ 9137650 w 10544175"/>
              <a:gd name="connsiteY41" fmla="*/ 3865563 h 10544176"/>
              <a:gd name="connsiteX42" fmla="*/ 9840912 w 10544175"/>
              <a:gd name="connsiteY42" fmla="*/ 5797551 h 10544176"/>
              <a:gd name="connsiteX43" fmla="*/ 10544175 w 10544175"/>
              <a:gd name="connsiteY43" fmla="*/ 7731126 h 10544176"/>
              <a:gd name="connsiteX44" fmla="*/ 8612188 w 10544175"/>
              <a:gd name="connsiteY44" fmla="*/ 8434388 h 10544176"/>
              <a:gd name="connsiteX45" fmla="*/ 6688138 w 10544175"/>
              <a:gd name="connsiteY45" fmla="*/ 9134476 h 10544176"/>
              <a:gd name="connsiteX46" fmla="*/ 6669088 w 10544175"/>
              <a:gd name="connsiteY46" fmla="*/ 9140826 h 10544176"/>
              <a:gd name="connsiteX47" fmla="*/ 4746625 w 10544175"/>
              <a:gd name="connsiteY47" fmla="*/ 9840913 h 10544176"/>
              <a:gd name="connsiteX48" fmla="*/ 2814638 w 10544175"/>
              <a:gd name="connsiteY48" fmla="*/ 10544176 h 10544176"/>
              <a:gd name="connsiteX49" fmla="*/ 2109788 w 10544175"/>
              <a:gd name="connsiteY49" fmla="*/ 8610601 h 10544176"/>
              <a:gd name="connsiteX50" fmla="*/ 1411288 w 10544175"/>
              <a:gd name="connsiteY50" fmla="*/ 6688138 h 10544176"/>
              <a:gd name="connsiteX51" fmla="*/ 1403350 w 10544175"/>
              <a:gd name="connsiteY51" fmla="*/ 6669088 h 10544176"/>
              <a:gd name="connsiteX52" fmla="*/ 703263 w 10544175"/>
              <a:gd name="connsiteY52" fmla="*/ 4746626 h 10544176"/>
              <a:gd name="connsiteX53" fmla="*/ 0 w 10544175"/>
              <a:gd name="connsiteY53" fmla="*/ 2813050 h 10544176"/>
              <a:gd name="connsiteX54" fmla="*/ 1924050 w 10544175"/>
              <a:gd name="connsiteY54" fmla="*/ 2112963 h 10544176"/>
              <a:gd name="connsiteX55" fmla="*/ 1941513 w 10544175"/>
              <a:gd name="connsiteY55" fmla="*/ 2106613 h 10544176"/>
              <a:gd name="connsiteX56" fmla="*/ 3865563 w 10544175"/>
              <a:gd name="connsiteY56" fmla="*/ 1406525 h 10544176"/>
              <a:gd name="connsiteX57" fmla="*/ 5797550 w 10544175"/>
              <a:gd name="connsiteY57" fmla="*/ 703263 h 105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44175" h="10544176">
                <a:moveTo>
                  <a:pt x="5228050" y="5151548"/>
                </a:moveTo>
                <a:lnTo>
                  <a:pt x="5230813" y="5159134"/>
                </a:lnTo>
                <a:cubicBezTo>
                  <a:pt x="5230813" y="5159134"/>
                  <a:pt x="5230813" y="5159134"/>
                  <a:pt x="5229519" y="5155582"/>
                </a:cubicBezTo>
                <a:close/>
                <a:moveTo>
                  <a:pt x="5207917" y="5096290"/>
                </a:moveTo>
                <a:lnTo>
                  <a:pt x="5210592" y="5103631"/>
                </a:lnTo>
                <a:cubicBezTo>
                  <a:pt x="5218680" y="5125832"/>
                  <a:pt x="5223534" y="5139153"/>
                  <a:pt x="5226445" y="5147145"/>
                </a:cubicBezTo>
                <a:lnTo>
                  <a:pt x="5228050" y="5151548"/>
                </a:lnTo>
                <a:close/>
                <a:moveTo>
                  <a:pt x="4986830" y="4489459"/>
                </a:moveTo>
                <a:lnTo>
                  <a:pt x="5012098" y="4558815"/>
                </a:lnTo>
                <a:cubicBezTo>
                  <a:pt x="5059659" y="4689358"/>
                  <a:pt x="5112316" y="4833887"/>
                  <a:pt x="5170614" y="4993902"/>
                </a:cubicBezTo>
                <a:lnTo>
                  <a:pt x="5207917" y="5096290"/>
                </a:lnTo>
                <a:lnTo>
                  <a:pt x="5195871" y="5063225"/>
                </a:lnTo>
                <a:cubicBezTo>
                  <a:pt x="5166752" y="4983301"/>
                  <a:pt x="5113367" y="4836773"/>
                  <a:pt x="5015496" y="4568140"/>
                </a:cubicBezTo>
                <a:close/>
                <a:moveTo>
                  <a:pt x="4812181" y="4010092"/>
                </a:moveTo>
                <a:lnTo>
                  <a:pt x="4832795" y="4066672"/>
                </a:lnTo>
                <a:cubicBezTo>
                  <a:pt x="4891761" y="4228518"/>
                  <a:pt x="4941991" y="4366387"/>
                  <a:pt x="4984779" y="4483831"/>
                </a:cubicBezTo>
                <a:lnTo>
                  <a:pt x="4986830" y="4489459"/>
                </a:lnTo>
                <a:lnTo>
                  <a:pt x="4966216" y="4432879"/>
                </a:lnTo>
                <a:cubicBezTo>
                  <a:pt x="4907250" y="4271033"/>
                  <a:pt x="4857020" y="4133164"/>
                  <a:pt x="4814232" y="4015720"/>
                </a:cubicBezTo>
                <a:close/>
                <a:moveTo>
                  <a:pt x="4591094" y="3403262"/>
                </a:moveTo>
                <a:lnTo>
                  <a:pt x="4603140" y="3436327"/>
                </a:lnTo>
                <a:cubicBezTo>
                  <a:pt x="4632259" y="3516251"/>
                  <a:pt x="4685644" y="3662778"/>
                  <a:pt x="4783516" y="3931412"/>
                </a:cubicBezTo>
                <a:lnTo>
                  <a:pt x="4812181" y="4010092"/>
                </a:lnTo>
                <a:lnTo>
                  <a:pt x="4786913" y="3940736"/>
                </a:lnTo>
                <a:cubicBezTo>
                  <a:pt x="4739352" y="3810193"/>
                  <a:pt x="4686695" y="3665664"/>
                  <a:pt x="4628397" y="3505649"/>
                </a:cubicBezTo>
                <a:close/>
                <a:moveTo>
                  <a:pt x="4570961" y="3348003"/>
                </a:moveTo>
                <a:lnTo>
                  <a:pt x="4591094" y="3403262"/>
                </a:lnTo>
                <a:lnTo>
                  <a:pt x="4588419" y="3395920"/>
                </a:lnTo>
                <a:cubicBezTo>
                  <a:pt x="4580331" y="3373719"/>
                  <a:pt x="4575478" y="3360399"/>
                  <a:pt x="4572566" y="3352406"/>
                </a:cubicBezTo>
                <a:close/>
                <a:moveTo>
                  <a:pt x="4568198" y="3340418"/>
                </a:moveTo>
                <a:cubicBezTo>
                  <a:pt x="4568198" y="3340418"/>
                  <a:pt x="4568198" y="3340418"/>
                  <a:pt x="4569492" y="3343970"/>
                </a:cubicBezTo>
                <a:lnTo>
                  <a:pt x="4570961" y="3348003"/>
                </a:lnTo>
                <a:close/>
                <a:moveTo>
                  <a:pt x="4568832" y="3340100"/>
                </a:moveTo>
                <a:cubicBezTo>
                  <a:pt x="2636838" y="4043024"/>
                  <a:pt x="2636838" y="4043024"/>
                  <a:pt x="2636838" y="4043024"/>
                </a:cubicBezTo>
                <a:cubicBezTo>
                  <a:pt x="3340074" y="5975350"/>
                  <a:pt x="3340074" y="5975350"/>
                  <a:pt x="3340074" y="5975350"/>
                </a:cubicBezTo>
                <a:cubicBezTo>
                  <a:pt x="5120060" y="5327327"/>
                  <a:pt x="5120060" y="5327327"/>
                  <a:pt x="5120060" y="5327327"/>
                </a:cubicBezTo>
                <a:cubicBezTo>
                  <a:pt x="5158776" y="5313364"/>
                  <a:pt x="5158776" y="5313364"/>
                  <a:pt x="5158776" y="5313364"/>
                </a:cubicBezTo>
                <a:cubicBezTo>
                  <a:pt x="5136245" y="5250847"/>
                  <a:pt x="5168296" y="5181665"/>
                  <a:pt x="5230813" y="5159134"/>
                </a:cubicBezTo>
                <a:cubicBezTo>
                  <a:pt x="4568832" y="3340100"/>
                  <a:pt x="4568832" y="3340100"/>
                  <a:pt x="4568832" y="3340100"/>
                </a:cubicBezTo>
                <a:close/>
                <a:moveTo>
                  <a:pt x="7731125" y="0"/>
                </a:moveTo>
                <a:lnTo>
                  <a:pt x="8434388" y="1931988"/>
                </a:lnTo>
                <a:lnTo>
                  <a:pt x="9137650" y="3865563"/>
                </a:lnTo>
                <a:lnTo>
                  <a:pt x="9840912" y="5797551"/>
                </a:lnTo>
                <a:lnTo>
                  <a:pt x="10544175" y="7731126"/>
                </a:lnTo>
                <a:lnTo>
                  <a:pt x="8612188" y="8434388"/>
                </a:lnTo>
                <a:lnTo>
                  <a:pt x="6688138" y="9134476"/>
                </a:lnTo>
                <a:lnTo>
                  <a:pt x="6669088" y="9140826"/>
                </a:lnTo>
                <a:lnTo>
                  <a:pt x="4746625" y="9840913"/>
                </a:lnTo>
                <a:lnTo>
                  <a:pt x="2814638" y="10544176"/>
                </a:lnTo>
                <a:lnTo>
                  <a:pt x="2109788" y="8610601"/>
                </a:lnTo>
                <a:lnTo>
                  <a:pt x="1411288" y="6688138"/>
                </a:lnTo>
                <a:lnTo>
                  <a:pt x="1403350" y="6669088"/>
                </a:lnTo>
                <a:lnTo>
                  <a:pt x="703263" y="4746626"/>
                </a:lnTo>
                <a:lnTo>
                  <a:pt x="0" y="2813050"/>
                </a:lnTo>
                <a:lnTo>
                  <a:pt x="1924050" y="2112963"/>
                </a:lnTo>
                <a:lnTo>
                  <a:pt x="1941513" y="2106613"/>
                </a:lnTo>
                <a:lnTo>
                  <a:pt x="3865563" y="1406525"/>
                </a:lnTo>
                <a:lnTo>
                  <a:pt x="5797550" y="70326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 dirty="0"/>
              <a:t> 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AD6650E-3053-4F79-BF3F-C5B7CE463DC7}"/>
              </a:ext>
            </a:extLst>
          </p:cNvPr>
          <p:cNvSpPr>
            <a:spLocks noSelect="1"/>
          </p:cNvSpPr>
          <p:nvPr userDrawn="1"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2"/>
            </p:custDataLst>
          </p:nvPr>
        </p:nvSpPr>
        <p:spPr bwMode="gray">
          <a:xfrm>
            <a:off x="-12815" y="537562"/>
            <a:ext cx="2448000" cy="540322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1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3"/>
            </p:custDataLst>
          </p:nvPr>
        </p:nvSpPr>
        <p:spPr bwMode="gray">
          <a:xfrm>
            <a:off x="303182" y="590229"/>
            <a:ext cx="1882326" cy="417433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4"/>
            </p:custDataLst>
          </p:nvPr>
        </p:nvSpPr>
        <p:spPr bwMode="gray">
          <a:xfrm>
            <a:off x="803412" y="1067589"/>
            <a:ext cx="1656000" cy="21582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02AB8-3CCD-42E9-BAB3-CD2F3010D01F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12401550" y="1945339"/>
            <a:ext cx="2628899" cy="45571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 eerste alinea van dit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De tweede regel van de titel maak je vet </a:t>
            </a:r>
            <a:r>
              <a:rPr lang="nl-NL" err="1"/>
              <a:t>d,m.v</a:t>
            </a:r>
            <a:r>
              <a:rPr lang="nl-NL"/>
              <a:t>. het Ordina opmaakmenu, of de knop inspring vergroten.</a:t>
            </a:r>
          </a:p>
          <a:p>
            <a:pPr lvl="0"/>
            <a:r>
              <a:rPr lang="nl-NL"/>
              <a:t>De </a:t>
            </a:r>
            <a:r>
              <a:rPr lang="nl-NL" err="1"/>
              <a:t>subtitle</a:t>
            </a:r>
            <a:r>
              <a:rPr lang="nl-NL"/>
              <a:t> heeft derde niveau, datum vierde.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FAC30A-7CDB-4FD2-B18F-B5F8978BCF1C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-2760984" y="1736812"/>
            <a:ext cx="2628899" cy="25487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40E698-DD22-C548-8BC0-C3DA396BD830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7477125" y="4384068"/>
            <a:ext cx="3406775" cy="3429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5E4C79A-3BD2-5F44-A8AF-85E47EEFF5CA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7477125" y="4864100"/>
            <a:ext cx="3406775" cy="2794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 dirty="0"/>
              <a:t>Extra</a:t>
            </a:r>
            <a:endParaRPr lang="en-US" dirty="0"/>
          </a:p>
        </p:txBody>
      </p:sp>
      <p:sp>
        <p:nvSpPr>
          <p:cNvPr id="35" name="4 niveaus: (Titel, titel vet, subtitel en datum (JU-Free)">
            <a:extLst>
              <a:ext uri="{FF2B5EF4-FFF2-40B4-BE49-F238E27FC236}">
                <a16:creationId xmlns:a16="http://schemas.microsoft.com/office/drawing/2014/main" id="{74128D43-A84A-404B-98EC-67AFD494C1DF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7477543" y="2726992"/>
            <a:ext cx="4428000" cy="1705589"/>
          </a:xfrm>
        </p:spPr>
        <p:txBody>
          <a:bodyPr anchor="t"/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7200" b="0" cap="all" spc="80" baseline="0"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2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pPr lvl="0"/>
            <a:r>
              <a:rPr lang="nl-NL" dirty="0"/>
              <a:t>Titel</a:t>
            </a:r>
          </a:p>
          <a:p>
            <a:pPr lvl="1"/>
            <a:r>
              <a:rPr lang="nl-NL" dirty="0" err="1"/>
              <a:t>Bold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5253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38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3176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0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26271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3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7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37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37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50815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81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81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81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75358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25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25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25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57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4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30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968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512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 dirty="0"/>
              <a:t>Team – </a:t>
            </a:r>
            <a:r>
              <a:rPr lang="nl-NL" sz="3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050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3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3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3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63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ramide_Businesspropositie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2B74AE2-9C85-1746-B065-5D7415FCF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 dirty="0"/>
              <a:t>Onze </a:t>
            </a:r>
            <a:r>
              <a:rPr lang="nl-NL" sz="3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53250-BDEC-A04A-A73F-B7921AB80140}"/>
              </a:ext>
            </a:extLst>
          </p:cNvPr>
          <p:cNvGrpSpPr/>
          <p:nvPr userDrawn="1"/>
        </p:nvGrpSpPr>
        <p:grpSpPr>
          <a:xfrm>
            <a:off x="1359801" y="1641456"/>
            <a:ext cx="9280795" cy="3831513"/>
            <a:chOff x="-692038" y="1083069"/>
            <a:chExt cx="6700445" cy="2766233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9124A12E-4228-8945-90C7-4430E5FD4D68}"/>
                </a:ext>
              </a:extLst>
            </p:cNvPr>
            <p:cNvSpPr/>
            <p:nvPr/>
          </p:nvSpPr>
          <p:spPr>
            <a:xfrm>
              <a:off x="1822962" y="1083069"/>
              <a:ext cx="1659800" cy="69641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516B27-97F3-5641-B6E2-D2F330FE4C99}"/>
                </a:ext>
              </a:extLst>
            </p:cNvPr>
            <p:cNvGrpSpPr/>
            <p:nvPr/>
          </p:nvGrpSpPr>
          <p:grpSpPr>
            <a:xfrm>
              <a:off x="983072" y="1779483"/>
              <a:ext cx="3350222" cy="689940"/>
              <a:chOff x="3734644" y="2636531"/>
              <a:chExt cx="4603966" cy="948134"/>
            </a:xfrm>
          </p:grpSpPr>
          <p:sp>
            <p:nvSpPr>
              <p:cNvPr id="32" name="Vrije vorm: vorm 8">
                <a:extLst>
                  <a:ext uri="{FF2B5EF4-FFF2-40B4-BE49-F238E27FC236}">
                    <a16:creationId xmlns:a16="http://schemas.microsoft.com/office/drawing/2014/main" id="{E05D8C7F-2D54-0641-BE54-6021464E946D}"/>
                  </a:ext>
                </a:extLst>
              </p:cNvPr>
              <p:cNvSpPr/>
              <p:nvPr/>
            </p:nvSpPr>
            <p:spPr>
              <a:xfrm>
                <a:off x="3734644" y="2636531"/>
                <a:ext cx="4603966" cy="948134"/>
              </a:xfrm>
              <a:custGeom>
                <a:avLst/>
                <a:gdLst>
                  <a:gd name="connsiteX0" fmla="*/ 0 w 2470366"/>
                  <a:gd name="connsiteY0" fmla="*/ 948134 h 948134"/>
                  <a:gd name="connsiteX1" fmla="*/ 617596 w 2470366"/>
                  <a:gd name="connsiteY1" fmla="*/ 0 h 948134"/>
                  <a:gd name="connsiteX2" fmla="*/ 1852770 w 2470366"/>
                  <a:gd name="connsiteY2" fmla="*/ 0 h 948134"/>
                  <a:gd name="connsiteX3" fmla="*/ 2470366 w 2470366"/>
                  <a:gd name="connsiteY3" fmla="*/ 948134 h 948134"/>
                  <a:gd name="connsiteX4" fmla="*/ 0 w 2470366"/>
                  <a:gd name="connsiteY4" fmla="*/ 948134 h 9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0366" h="948134">
                    <a:moveTo>
                      <a:pt x="0" y="948134"/>
                    </a:moveTo>
                    <a:lnTo>
                      <a:pt x="617596" y="0"/>
                    </a:lnTo>
                    <a:lnTo>
                      <a:pt x="1852770" y="0"/>
                    </a:lnTo>
                    <a:lnTo>
                      <a:pt x="2470366" y="948134"/>
                    </a:lnTo>
                    <a:lnTo>
                      <a:pt x="0" y="948134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7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2FD29B72-1452-A246-979B-8403E87BAD7C}"/>
                  </a:ext>
                </a:extLst>
              </p:cNvPr>
              <p:cNvSpPr txBox="1"/>
              <p:nvPr/>
            </p:nvSpPr>
            <p:spPr>
              <a:xfrm>
                <a:off x="4821127" y="2765124"/>
                <a:ext cx="2430014" cy="53438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lvl="0" algn="ctr" defTabSz="914400">
                  <a:defRPr/>
                </a:pPr>
                <a:r>
                  <a:rPr lang="nl-NL" sz="1100" b="1">
                    <a:solidFill>
                      <a:schemeClr val="accent5"/>
                    </a:solidFill>
                    <a:latin typeface="Roboto Condensed"/>
                    <a:ea typeface="Roboto Condensed"/>
                    <a:cs typeface="Arial"/>
                  </a:rPr>
                  <a:t>DIGITAL ACCELERATION</a:t>
                </a:r>
                <a:endParaRPr lang="nl-NL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nl-NL" sz="900">
                    <a:cs typeface="Arial"/>
                  </a:rPr>
                  <a:t>De doorslaggevende factor voor duurzaam voordeel in het digitale tijdperk.</a:t>
                </a:r>
                <a:endParaRPr lang="nl-NL" sz="900">
                  <a:ea typeface="Roboto Light"/>
                  <a:cs typeface="Arial"/>
                </a:endParaRPr>
              </a:p>
            </p:txBody>
          </p:sp>
        </p:grp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0B14C779-674C-9D48-948A-278B9E53F049}"/>
                </a:ext>
              </a:extLst>
            </p:cNvPr>
            <p:cNvSpPr/>
            <p:nvPr/>
          </p:nvSpPr>
          <p:spPr>
            <a:xfrm>
              <a:off x="145517" y="2469423"/>
              <a:ext cx="5025333" cy="689940"/>
            </a:xfrm>
            <a:custGeom>
              <a:avLst/>
              <a:gdLst>
                <a:gd name="connsiteX0" fmla="*/ 0 w 3705549"/>
                <a:gd name="connsiteY0" fmla="*/ 948134 h 948134"/>
                <a:gd name="connsiteX1" fmla="*/ 617596 w 3705549"/>
                <a:gd name="connsiteY1" fmla="*/ 0 h 948134"/>
                <a:gd name="connsiteX2" fmla="*/ 3087953 w 3705549"/>
                <a:gd name="connsiteY2" fmla="*/ 0 h 948134"/>
                <a:gd name="connsiteX3" fmla="*/ 3705549 w 3705549"/>
                <a:gd name="connsiteY3" fmla="*/ 948134 h 948134"/>
                <a:gd name="connsiteX4" fmla="*/ 0 w 3705549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549" h="948134">
                  <a:moveTo>
                    <a:pt x="0" y="948134"/>
                  </a:moveTo>
                  <a:lnTo>
                    <a:pt x="617596" y="0"/>
                  </a:lnTo>
                  <a:lnTo>
                    <a:pt x="3087953" y="0"/>
                  </a:lnTo>
                  <a:lnTo>
                    <a:pt x="3705549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939F46F-6AE2-5841-B995-8CC8C1BE3E69}"/>
                </a:ext>
              </a:extLst>
            </p:cNvPr>
            <p:cNvSpPr/>
            <p:nvPr/>
          </p:nvSpPr>
          <p:spPr>
            <a:xfrm>
              <a:off x="-692038" y="3159362"/>
              <a:ext cx="6700445" cy="689940"/>
            </a:xfrm>
            <a:custGeom>
              <a:avLst/>
              <a:gdLst>
                <a:gd name="connsiteX0" fmla="*/ 0 w 4940733"/>
                <a:gd name="connsiteY0" fmla="*/ 948134 h 948134"/>
                <a:gd name="connsiteX1" fmla="*/ 617596 w 4940733"/>
                <a:gd name="connsiteY1" fmla="*/ 0 h 948134"/>
                <a:gd name="connsiteX2" fmla="*/ 4323137 w 4940733"/>
                <a:gd name="connsiteY2" fmla="*/ 0 h 948134"/>
                <a:gd name="connsiteX3" fmla="*/ 4940733 w 4940733"/>
                <a:gd name="connsiteY3" fmla="*/ 948134 h 948134"/>
                <a:gd name="connsiteX4" fmla="*/ 0 w 4940733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733" h="948134">
                  <a:moveTo>
                    <a:pt x="0" y="948134"/>
                  </a:moveTo>
                  <a:lnTo>
                    <a:pt x="617596" y="0"/>
                  </a:lnTo>
                  <a:lnTo>
                    <a:pt x="4323137" y="0"/>
                  </a:lnTo>
                  <a:lnTo>
                    <a:pt x="4940733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AE2E04-236C-8246-A5DE-7E120C8F5441}"/>
                </a:ext>
              </a:extLst>
            </p:cNvPr>
            <p:cNvCxnSpPr/>
            <p:nvPr/>
          </p:nvCxnSpPr>
          <p:spPr>
            <a:xfrm flipH="1">
              <a:off x="162866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98485E-02FE-144D-B88F-9CDE00F7D7EE}"/>
                </a:ext>
              </a:extLst>
            </p:cNvPr>
            <p:cNvCxnSpPr/>
            <p:nvPr/>
          </p:nvCxnSpPr>
          <p:spPr>
            <a:xfrm flipH="1">
              <a:off x="368581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A11B305C-5CC1-6A4F-A4A8-1AC612D3F7F8}"/>
                </a:ext>
              </a:extLst>
            </p:cNvPr>
            <p:cNvSpPr txBox="1"/>
            <p:nvPr/>
          </p:nvSpPr>
          <p:spPr>
            <a:xfrm>
              <a:off x="-309791" y="3365758"/>
              <a:ext cx="1848899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/>
                  <a:ea typeface="Roboto Condensed"/>
                  <a:cs typeface="Arial"/>
                </a:rPr>
                <a:t>DATA-DRIVEN</a:t>
              </a:r>
            </a:p>
            <a:p>
              <a:pPr algn="ctr" defTabSz="914400">
                <a:defRPr/>
              </a:pPr>
              <a:r>
                <a:rPr lang="nl-NL" sz="900" err="1">
                  <a:cs typeface="Arial"/>
                </a:rPr>
                <a:t>Datagedreven</a:t>
              </a:r>
              <a:r>
                <a:rPr lang="nl-NL" sz="900">
                  <a:cs typeface="Arial"/>
                </a:rPr>
                <a:t> organisaties nemen de leiding in een wereld van intelligente  ecosystemen.</a:t>
              </a:r>
              <a:endParaRPr lang="nl-NL" sz="900">
                <a:ea typeface="Roboto Light"/>
                <a:cs typeface="Arial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924BE9F-AB94-F24E-84FB-A961DEA53891}"/>
                </a:ext>
              </a:extLst>
            </p:cNvPr>
            <p:cNvSpPr txBox="1"/>
            <p:nvPr/>
          </p:nvSpPr>
          <p:spPr>
            <a:xfrm>
              <a:off x="1640634" y="3365758"/>
              <a:ext cx="2033447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BUSINESS PLATFORMS &amp; CLOUD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Bouwstenen voor de </a:t>
              </a:r>
              <a:r>
                <a:rPr lang="nl-NL" sz="900" err="1">
                  <a:cs typeface="Arial"/>
                </a:rPr>
                <a:t>composable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enterprise</a:t>
              </a:r>
              <a:endParaRPr lang="nl-NL" sz="900">
                <a:ea typeface="Roboto Light"/>
                <a:cs typeface="Arial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AA8E5AA-39B7-E84E-B15A-2D2A5D7B2BDA}"/>
                </a:ext>
              </a:extLst>
            </p:cNvPr>
            <p:cNvSpPr txBox="1"/>
            <p:nvPr/>
          </p:nvSpPr>
          <p:spPr>
            <a:xfrm>
              <a:off x="3717660" y="3365758"/>
              <a:ext cx="1774413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CYBERSECURITY &amp; COMPLIANCE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Fundament van vertrouwen in een </a:t>
              </a:r>
              <a:r>
                <a:rPr lang="nl-NL" sz="900" err="1">
                  <a:cs typeface="Arial"/>
                </a:rPr>
                <a:t>hyperconnected</a:t>
              </a:r>
              <a:r>
                <a:rPr lang="nl-NL" sz="900">
                  <a:cs typeface="Arial"/>
                </a:rPr>
                <a:t> wereld.</a:t>
              </a:r>
              <a:endParaRPr lang="nl-NL" sz="900">
                <a:ea typeface="Roboto Light"/>
                <a:cs typeface="Arial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58813A-B007-2445-A71D-15615870BEB4}"/>
                </a:ext>
              </a:extLst>
            </p:cNvPr>
            <p:cNvGrpSpPr/>
            <p:nvPr/>
          </p:nvGrpSpPr>
          <p:grpSpPr>
            <a:xfrm>
              <a:off x="991562" y="3071403"/>
              <a:ext cx="150470" cy="225482"/>
              <a:chOff x="3746311" y="4411923"/>
              <a:chExt cx="206780" cy="309864"/>
            </a:xfrm>
            <a:solidFill>
              <a:schemeClr val="bg1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1A5882E-0D5C-AE4B-8DBA-1E58CF1C26AF}"/>
                  </a:ext>
                </a:extLst>
              </p:cNvPr>
              <p:cNvSpPr/>
              <p:nvPr/>
            </p:nvSpPr>
            <p:spPr>
              <a:xfrm>
                <a:off x="3746311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00EACE2-8F4F-6742-B580-35B8C0002617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09" cy="20696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1183480-BFF6-024B-A619-E302E410FB59}"/>
                </a:ext>
              </a:extLst>
            </p:cNvPr>
            <p:cNvGrpSpPr/>
            <p:nvPr/>
          </p:nvGrpSpPr>
          <p:grpSpPr>
            <a:xfrm>
              <a:off x="2582948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F4F0C0-0F8C-BF45-B1C2-A7D6A82F86C7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DA43EE3-34CB-A940-974E-BCAA0F04DCC4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B8C7BA-42F2-BC4A-9779-251904BA026F}"/>
                </a:ext>
              </a:extLst>
            </p:cNvPr>
            <p:cNvGrpSpPr/>
            <p:nvPr/>
          </p:nvGrpSpPr>
          <p:grpSpPr>
            <a:xfrm>
              <a:off x="4247423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ECCEBD9-0FFC-AE4B-997D-C7476FFC6436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DE6DFD4-331F-6842-A8BD-F7BA4314715B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A33D76-F806-654E-8A12-158CBBCCAE17}"/>
                </a:ext>
              </a:extLst>
            </p:cNvPr>
            <p:cNvGrpSpPr/>
            <p:nvPr/>
          </p:nvGrpSpPr>
          <p:grpSpPr>
            <a:xfrm rot="10800000">
              <a:off x="2582948" y="2332640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21CC38-8F59-6D4B-B697-93D83CEBA121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D548106-6172-4E4B-967F-79352976AA9E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6B0ED32C-D631-064A-9255-D91C8C7BB55F}"/>
                </a:ext>
              </a:extLst>
            </p:cNvPr>
            <p:cNvSpPr txBox="1"/>
            <p:nvPr/>
          </p:nvSpPr>
          <p:spPr>
            <a:xfrm>
              <a:off x="1773686" y="1464363"/>
              <a:ext cx="1768277" cy="188874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2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AHEAD OF CHANGE</a:t>
              </a:r>
              <a:endParaRPr lang="en-US" sz="110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96DD2229-59F6-EE43-A7A5-DAD0E5D48711}"/>
                </a:ext>
              </a:extLst>
            </p:cNvPr>
            <p:cNvSpPr txBox="1"/>
            <p:nvPr/>
          </p:nvSpPr>
          <p:spPr>
            <a:xfrm>
              <a:off x="850887" y="2655499"/>
              <a:ext cx="3671283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HIGH PERFORMANCE TEAMS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Co-creatie en talentversnelling in multidisciplinaire teams.</a:t>
              </a:r>
              <a:endParaRPr lang="nl-NL" sz="900">
                <a:ea typeface="Roboto Light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38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ramide_Business propositions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2B74AE2-9C85-1746-B065-5D7415FCF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OUR</a:t>
            </a:r>
            <a:r>
              <a:rPr lang="en-GB" dirty="0"/>
              <a:t> five business propositions</a:t>
            </a:r>
            <a:endParaRPr lang="nl-NL" sz="36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FEC766-E1A9-B14B-A55E-A9C5FEC37553}"/>
              </a:ext>
            </a:extLst>
          </p:cNvPr>
          <p:cNvGrpSpPr/>
          <p:nvPr userDrawn="1"/>
        </p:nvGrpSpPr>
        <p:grpSpPr>
          <a:xfrm>
            <a:off x="1359801" y="1641456"/>
            <a:ext cx="9280795" cy="3831513"/>
            <a:chOff x="-692038" y="1083069"/>
            <a:chExt cx="6700445" cy="2766233"/>
          </a:xfrm>
        </p:grpSpPr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AAE4476F-166D-674E-BD70-D8C708FD8D0D}"/>
                </a:ext>
              </a:extLst>
            </p:cNvPr>
            <p:cNvSpPr/>
            <p:nvPr/>
          </p:nvSpPr>
          <p:spPr>
            <a:xfrm>
              <a:off x="1822962" y="1083069"/>
              <a:ext cx="1659800" cy="69641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426DC4A-0E2A-E943-9487-A81E51699254}"/>
                </a:ext>
              </a:extLst>
            </p:cNvPr>
            <p:cNvGrpSpPr/>
            <p:nvPr/>
          </p:nvGrpSpPr>
          <p:grpSpPr>
            <a:xfrm>
              <a:off x="983072" y="1779483"/>
              <a:ext cx="3350222" cy="689940"/>
              <a:chOff x="3734644" y="2636531"/>
              <a:chExt cx="4603966" cy="948134"/>
            </a:xfrm>
          </p:grpSpPr>
          <p:sp>
            <p:nvSpPr>
              <p:cNvPr id="58" name="Vrije vorm: vorm 8">
                <a:extLst>
                  <a:ext uri="{FF2B5EF4-FFF2-40B4-BE49-F238E27FC236}">
                    <a16:creationId xmlns:a16="http://schemas.microsoft.com/office/drawing/2014/main" id="{235EE427-97FA-EE45-AD1F-E75797047CC5}"/>
                  </a:ext>
                </a:extLst>
              </p:cNvPr>
              <p:cNvSpPr/>
              <p:nvPr/>
            </p:nvSpPr>
            <p:spPr>
              <a:xfrm>
                <a:off x="3734644" y="2636531"/>
                <a:ext cx="4603966" cy="948134"/>
              </a:xfrm>
              <a:custGeom>
                <a:avLst/>
                <a:gdLst>
                  <a:gd name="connsiteX0" fmla="*/ 0 w 2470366"/>
                  <a:gd name="connsiteY0" fmla="*/ 948134 h 948134"/>
                  <a:gd name="connsiteX1" fmla="*/ 617596 w 2470366"/>
                  <a:gd name="connsiteY1" fmla="*/ 0 h 948134"/>
                  <a:gd name="connsiteX2" fmla="*/ 1852770 w 2470366"/>
                  <a:gd name="connsiteY2" fmla="*/ 0 h 948134"/>
                  <a:gd name="connsiteX3" fmla="*/ 2470366 w 2470366"/>
                  <a:gd name="connsiteY3" fmla="*/ 948134 h 948134"/>
                  <a:gd name="connsiteX4" fmla="*/ 0 w 2470366"/>
                  <a:gd name="connsiteY4" fmla="*/ 948134 h 9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0366" h="948134">
                    <a:moveTo>
                      <a:pt x="0" y="948134"/>
                    </a:moveTo>
                    <a:lnTo>
                      <a:pt x="617596" y="0"/>
                    </a:lnTo>
                    <a:lnTo>
                      <a:pt x="1852770" y="0"/>
                    </a:lnTo>
                    <a:lnTo>
                      <a:pt x="2470366" y="948134"/>
                    </a:lnTo>
                    <a:lnTo>
                      <a:pt x="0" y="948134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7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59" name="TextBox 10">
                <a:extLst>
                  <a:ext uri="{FF2B5EF4-FFF2-40B4-BE49-F238E27FC236}">
                    <a16:creationId xmlns:a16="http://schemas.microsoft.com/office/drawing/2014/main" id="{C2230B0D-9CD1-6C44-8124-9339F6D88252}"/>
                  </a:ext>
                </a:extLst>
              </p:cNvPr>
              <p:cNvSpPr txBox="1"/>
              <p:nvPr/>
            </p:nvSpPr>
            <p:spPr>
              <a:xfrm>
                <a:off x="4821127" y="2765124"/>
                <a:ext cx="2430014" cy="53438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lvl="0" algn="ctr" defTabSz="914400">
                  <a:defRPr/>
                </a:pPr>
                <a:r>
                  <a:rPr lang="nl-NL" sz="1100" b="1">
                    <a:solidFill>
                      <a:schemeClr val="accent5"/>
                    </a:solidFill>
                    <a:latin typeface="Roboto Condensed"/>
                    <a:ea typeface="Roboto Condensed"/>
                    <a:cs typeface="Arial"/>
                  </a:rPr>
                  <a:t>DIGITAL ACCELERATION</a:t>
                </a:r>
                <a:endParaRPr lang="nl-NL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nl-NL" sz="900">
                    <a:cs typeface="Arial"/>
                  </a:rPr>
                  <a:t>The #1 </a:t>
                </a:r>
                <a:r>
                  <a:rPr lang="nl-NL" sz="900" err="1">
                    <a:cs typeface="Arial"/>
                  </a:rPr>
                  <a:t>decisive</a:t>
                </a:r>
                <a:r>
                  <a:rPr lang="nl-NL" sz="900">
                    <a:cs typeface="Arial"/>
                  </a:rPr>
                  <a:t> factor </a:t>
                </a:r>
                <a:r>
                  <a:rPr lang="nl-NL" sz="900" err="1">
                    <a:cs typeface="Arial"/>
                  </a:rPr>
                  <a:t>for</a:t>
                </a:r>
                <a:r>
                  <a:rPr lang="nl-NL" sz="900">
                    <a:cs typeface="Arial"/>
                  </a:rPr>
                  <a:t> </a:t>
                </a:r>
                <a:r>
                  <a:rPr lang="nl-NL" sz="900" err="1">
                    <a:cs typeface="Arial"/>
                  </a:rPr>
                  <a:t>sustainable</a:t>
                </a:r>
                <a:r>
                  <a:rPr lang="nl-NL" sz="900">
                    <a:cs typeface="Arial"/>
                  </a:rPr>
                  <a:t> advantage in </a:t>
                </a:r>
                <a:r>
                  <a:rPr lang="nl-NL" sz="900" err="1">
                    <a:cs typeface="Arial"/>
                  </a:rPr>
                  <a:t>the</a:t>
                </a:r>
                <a:r>
                  <a:rPr lang="nl-NL" sz="900">
                    <a:cs typeface="Arial"/>
                  </a:rPr>
                  <a:t> digital </a:t>
                </a:r>
                <a:r>
                  <a:rPr lang="nl-NL" sz="900" err="1">
                    <a:cs typeface="Arial"/>
                  </a:rPr>
                  <a:t>age</a:t>
                </a:r>
                <a:r>
                  <a:rPr lang="nl-NL" sz="900">
                    <a:cs typeface="Arial"/>
                  </a:rPr>
                  <a:t>.</a:t>
                </a:r>
              </a:p>
            </p:txBody>
          </p:sp>
        </p:grpSp>
        <p:sp>
          <p:nvSpPr>
            <p:cNvPr id="37" name="Vrije vorm: vorm 9">
              <a:extLst>
                <a:ext uri="{FF2B5EF4-FFF2-40B4-BE49-F238E27FC236}">
                  <a16:creationId xmlns:a16="http://schemas.microsoft.com/office/drawing/2014/main" id="{1AFCDDEC-C05B-B04E-B01C-FB32D93DE00E}"/>
                </a:ext>
              </a:extLst>
            </p:cNvPr>
            <p:cNvSpPr/>
            <p:nvPr/>
          </p:nvSpPr>
          <p:spPr>
            <a:xfrm>
              <a:off x="145517" y="2469423"/>
              <a:ext cx="5025333" cy="689940"/>
            </a:xfrm>
            <a:custGeom>
              <a:avLst/>
              <a:gdLst>
                <a:gd name="connsiteX0" fmla="*/ 0 w 3705549"/>
                <a:gd name="connsiteY0" fmla="*/ 948134 h 948134"/>
                <a:gd name="connsiteX1" fmla="*/ 617596 w 3705549"/>
                <a:gd name="connsiteY1" fmla="*/ 0 h 948134"/>
                <a:gd name="connsiteX2" fmla="*/ 3087953 w 3705549"/>
                <a:gd name="connsiteY2" fmla="*/ 0 h 948134"/>
                <a:gd name="connsiteX3" fmla="*/ 3705549 w 3705549"/>
                <a:gd name="connsiteY3" fmla="*/ 948134 h 948134"/>
                <a:gd name="connsiteX4" fmla="*/ 0 w 3705549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549" h="948134">
                  <a:moveTo>
                    <a:pt x="0" y="948134"/>
                  </a:moveTo>
                  <a:lnTo>
                    <a:pt x="617596" y="0"/>
                  </a:lnTo>
                  <a:lnTo>
                    <a:pt x="3087953" y="0"/>
                  </a:lnTo>
                  <a:lnTo>
                    <a:pt x="3705549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8" name="Vrije vorm: vorm 10">
              <a:extLst>
                <a:ext uri="{FF2B5EF4-FFF2-40B4-BE49-F238E27FC236}">
                  <a16:creationId xmlns:a16="http://schemas.microsoft.com/office/drawing/2014/main" id="{DFDD1571-1B67-0344-B365-C8E920EA6F0A}"/>
                </a:ext>
              </a:extLst>
            </p:cNvPr>
            <p:cNvSpPr/>
            <p:nvPr/>
          </p:nvSpPr>
          <p:spPr>
            <a:xfrm>
              <a:off x="-692038" y="3159362"/>
              <a:ext cx="6700445" cy="689940"/>
            </a:xfrm>
            <a:custGeom>
              <a:avLst/>
              <a:gdLst>
                <a:gd name="connsiteX0" fmla="*/ 0 w 4940733"/>
                <a:gd name="connsiteY0" fmla="*/ 948134 h 948134"/>
                <a:gd name="connsiteX1" fmla="*/ 617596 w 4940733"/>
                <a:gd name="connsiteY1" fmla="*/ 0 h 948134"/>
                <a:gd name="connsiteX2" fmla="*/ 4323137 w 4940733"/>
                <a:gd name="connsiteY2" fmla="*/ 0 h 948134"/>
                <a:gd name="connsiteX3" fmla="*/ 4940733 w 4940733"/>
                <a:gd name="connsiteY3" fmla="*/ 948134 h 948134"/>
                <a:gd name="connsiteX4" fmla="*/ 0 w 4940733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733" h="948134">
                  <a:moveTo>
                    <a:pt x="0" y="948134"/>
                  </a:moveTo>
                  <a:lnTo>
                    <a:pt x="617596" y="0"/>
                  </a:lnTo>
                  <a:lnTo>
                    <a:pt x="4323137" y="0"/>
                  </a:lnTo>
                  <a:lnTo>
                    <a:pt x="4940733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8C308D-9F7B-EC48-B3C7-8A9DC646BA39}"/>
                </a:ext>
              </a:extLst>
            </p:cNvPr>
            <p:cNvCxnSpPr/>
            <p:nvPr/>
          </p:nvCxnSpPr>
          <p:spPr>
            <a:xfrm flipH="1">
              <a:off x="162866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28795E-CC9B-194E-8CD7-D78216882C19}"/>
                </a:ext>
              </a:extLst>
            </p:cNvPr>
            <p:cNvCxnSpPr/>
            <p:nvPr/>
          </p:nvCxnSpPr>
          <p:spPr>
            <a:xfrm flipH="1">
              <a:off x="368581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DB8A2A49-3C7F-3640-9162-137F7C8C1FBC}"/>
                </a:ext>
              </a:extLst>
            </p:cNvPr>
            <p:cNvSpPr txBox="1"/>
            <p:nvPr/>
          </p:nvSpPr>
          <p:spPr>
            <a:xfrm>
              <a:off x="-309791" y="3365758"/>
              <a:ext cx="1848899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/>
                  <a:ea typeface="Roboto Condensed"/>
                  <a:cs typeface="Arial"/>
                </a:rPr>
                <a:t>DATA DRIVEN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Data </a:t>
              </a:r>
              <a:r>
                <a:rPr lang="nl-NL" sz="900" err="1">
                  <a:cs typeface="Arial"/>
                </a:rPr>
                <a:t>driven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organizations</a:t>
              </a:r>
              <a:r>
                <a:rPr lang="nl-NL" sz="900">
                  <a:cs typeface="Arial"/>
                </a:rPr>
                <a:t> take </a:t>
              </a:r>
              <a:r>
                <a:rPr lang="nl-NL" sz="900" err="1">
                  <a:cs typeface="Arial"/>
                </a:rPr>
                <a:t>the</a:t>
              </a:r>
              <a:r>
                <a:rPr lang="nl-NL" sz="900">
                  <a:cs typeface="Arial"/>
                </a:rPr>
                <a:t> lead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in a </a:t>
              </a:r>
              <a:r>
                <a:rPr lang="nl-NL" sz="900" err="1">
                  <a:cs typeface="Arial"/>
                </a:rPr>
                <a:t>world</a:t>
              </a:r>
              <a:r>
                <a:rPr lang="nl-NL" sz="900">
                  <a:cs typeface="Arial"/>
                </a:rPr>
                <a:t> of intelligent </a:t>
              </a:r>
              <a:r>
                <a:rPr lang="nl-NL" sz="900" err="1">
                  <a:cs typeface="Arial"/>
                </a:rPr>
                <a:t>ecosystems</a:t>
              </a:r>
              <a:r>
                <a:rPr lang="nl-NL" sz="900">
                  <a:cs typeface="Arial"/>
                </a:rPr>
                <a:t>.</a:t>
              </a:r>
            </a:p>
          </p:txBody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56252508-D633-B047-A3A2-DDB078E07F38}"/>
                </a:ext>
              </a:extLst>
            </p:cNvPr>
            <p:cNvSpPr txBox="1"/>
            <p:nvPr/>
          </p:nvSpPr>
          <p:spPr>
            <a:xfrm>
              <a:off x="1640634" y="3365758"/>
              <a:ext cx="2033447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BUSINESS PLATFORMS &amp; CLOUD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Building </a:t>
              </a:r>
              <a:r>
                <a:rPr lang="nl-NL" sz="900" err="1">
                  <a:cs typeface="Arial"/>
                </a:rPr>
                <a:t>blocks</a:t>
              </a:r>
              <a:r>
                <a:rPr lang="nl-NL" sz="900">
                  <a:cs typeface="Arial"/>
                </a:rPr>
                <a:t> of </a:t>
              </a:r>
              <a:r>
                <a:rPr lang="nl-NL" sz="900" err="1">
                  <a:cs typeface="Arial"/>
                </a:rPr>
                <a:t>the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composable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enterprise</a:t>
              </a:r>
              <a:endParaRPr lang="nl-NL" sz="900">
                <a:cs typeface="Arial"/>
              </a:endParaRPr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EE7F3769-52EB-1C46-9B6E-687FCA7774ED}"/>
                </a:ext>
              </a:extLst>
            </p:cNvPr>
            <p:cNvSpPr txBox="1"/>
            <p:nvPr/>
          </p:nvSpPr>
          <p:spPr>
            <a:xfrm>
              <a:off x="3717660" y="3365758"/>
              <a:ext cx="1774413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CYBERSECURITY &amp; COMPLIANCE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Foundation of trust in a </a:t>
              </a:r>
            </a:p>
            <a:p>
              <a:pPr algn="ctr" defTabSz="914400">
                <a:defRPr/>
              </a:pPr>
              <a:r>
                <a:rPr lang="nl-NL" sz="900" err="1">
                  <a:cs typeface="Arial"/>
                </a:rPr>
                <a:t>hyperconnected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world</a:t>
              </a:r>
              <a:r>
                <a:rPr lang="nl-NL" sz="900">
                  <a:cs typeface="Arial"/>
                </a:rPr>
                <a:t>.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85F4962-5004-C940-B51B-09D6DED28E80}"/>
                </a:ext>
              </a:extLst>
            </p:cNvPr>
            <p:cNvGrpSpPr/>
            <p:nvPr/>
          </p:nvGrpSpPr>
          <p:grpSpPr>
            <a:xfrm>
              <a:off x="991562" y="3071403"/>
              <a:ext cx="150470" cy="225482"/>
              <a:chOff x="3746311" y="4411923"/>
              <a:chExt cx="206780" cy="309864"/>
            </a:xfrm>
            <a:solidFill>
              <a:schemeClr val="bg1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02414E-15B1-2A43-A1BF-9856B4D29F76}"/>
                  </a:ext>
                </a:extLst>
              </p:cNvPr>
              <p:cNvSpPr/>
              <p:nvPr/>
            </p:nvSpPr>
            <p:spPr>
              <a:xfrm>
                <a:off x="3746311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7B1579-7862-014F-ACA0-46B599E84240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09" cy="20696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B55759-C02F-9949-9A62-F7CAD42E9CC6}"/>
                </a:ext>
              </a:extLst>
            </p:cNvPr>
            <p:cNvGrpSpPr/>
            <p:nvPr/>
          </p:nvGrpSpPr>
          <p:grpSpPr>
            <a:xfrm>
              <a:off x="2582948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2713A65-4590-5049-9A18-426407A067B9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CC38FE-37B7-9A40-809E-64390C60F5E9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6805BC1-321F-614C-B8CF-997A8D2BE8B6}"/>
                </a:ext>
              </a:extLst>
            </p:cNvPr>
            <p:cNvGrpSpPr/>
            <p:nvPr/>
          </p:nvGrpSpPr>
          <p:grpSpPr>
            <a:xfrm>
              <a:off x="4247423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1B09457-2D54-C549-B9D1-801B768FB644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4AD790-548C-7048-A0E6-7E3AB3D5E505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EEDDFA5-918C-4F4E-9376-71DC3A4E04ED}"/>
                </a:ext>
              </a:extLst>
            </p:cNvPr>
            <p:cNvGrpSpPr/>
            <p:nvPr/>
          </p:nvGrpSpPr>
          <p:grpSpPr>
            <a:xfrm rot="10800000">
              <a:off x="2582948" y="2332640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C6E0F7B-B028-D14D-B7C8-6BD5BBD317CF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ADD40DF-BF75-464E-A389-1603847A6514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DCCB040-16B6-9B4B-AABC-B259CCD18CAC}"/>
                </a:ext>
              </a:extLst>
            </p:cNvPr>
            <p:cNvSpPr txBox="1"/>
            <p:nvPr/>
          </p:nvSpPr>
          <p:spPr>
            <a:xfrm>
              <a:off x="1773686" y="1464363"/>
              <a:ext cx="1768277" cy="188874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2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AHEAD OF CHANGE</a:t>
              </a:r>
              <a:endParaRPr lang="en-US" sz="110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A4A50CF4-2365-A141-91F0-50691155264F}"/>
                </a:ext>
              </a:extLst>
            </p:cNvPr>
            <p:cNvSpPr txBox="1"/>
            <p:nvPr/>
          </p:nvSpPr>
          <p:spPr>
            <a:xfrm>
              <a:off x="850887" y="2655499"/>
              <a:ext cx="3671283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HIGH PERFORMANCE TEAMS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Co-</a:t>
              </a:r>
              <a:r>
                <a:rPr lang="nl-NL" sz="900" err="1">
                  <a:cs typeface="Arial"/>
                </a:rPr>
                <a:t>creation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and</a:t>
              </a:r>
              <a:r>
                <a:rPr lang="nl-NL" sz="900">
                  <a:cs typeface="Arial"/>
                </a:rPr>
                <a:t> talent </a:t>
              </a:r>
              <a:r>
                <a:rPr lang="nl-NL" sz="900" err="1">
                  <a:cs typeface="Arial"/>
                </a:rPr>
                <a:t>acceleration</a:t>
              </a:r>
              <a:r>
                <a:rPr lang="nl-NL" sz="900">
                  <a:cs typeface="Arial"/>
                </a:rPr>
                <a:t> in </a:t>
              </a:r>
              <a:r>
                <a:rPr lang="nl-NL" sz="900" err="1">
                  <a:cs typeface="Arial"/>
                </a:rPr>
                <a:t>multidisciplinary</a:t>
              </a:r>
              <a:r>
                <a:rPr lang="nl-NL" sz="900">
                  <a:cs typeface="Arial"/>
                </a:rPr>
                <a:t> teams.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611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11028363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042328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2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(2-kolomsindeling)]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887017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252829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4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4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(4-kolomsindeling)]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98611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66546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469207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48283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4447992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95637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dia_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23647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[</a:t>
            </a:r>
            <a:r>
              <a:rPr lang="en-US" dirty="0" err="1"/>
              <a:t>Klik</a:t>
            </a:r>
            <a:r>
              <a:rPr lang="en-US" dirty="0"/>
              <a:t> op het pictogram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r>
              <a:rPr lang="en-US" dirty="0"/>
              <a:t>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CAF0A-2D2C-0D48-B59E-38E059F0C01A}"/>
              </a:ext>
            </a:extLst>
          </p:cNvPr>
          <p:cNvSpPr/>
          <p:nvPr userDrawn="1"/>
        </p:nvSpPr>
        <p:spPr>
          <a:xfrm>
            <a:off x="-1" y="4221480"/>
            <a:ext cx="12192001" cy="26365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4 niveaus: (Titel, titel vet, subtitel en datum (JU-Free)">
            <a:extLst>
              <a:ext uri="{FF2B5EF4-FFF2-40B4-BE49-F238E27FC236}">
                <a16:creationId xmlns:a16="http://schemas.microsoft.com/office/drawing/2014/main" id="{1D2AA6A5-5605-4C44-8074-D1C412AAE2AD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821690" y="4596289"/>
            <a:ext cx="10714990" cy="135421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GB" sz="4400" b="0" i="0" cap="all" baseline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r>
              <a:rPr lang="en-GB" dirty="0">
                <a:effectLst/>
                <a:latin typeface="Roboto Condensed Light" panose="02000000000000000000" pitchFamily="2" charset="0"/>
              </a:rPr>
              <a:t>EEN LANGE TITEL DIE MAXIMAAL OVER </a:t>
            </a:r>
          </a:p>
          <a:p>
            <a:r>
              <a:rPr lang="en-GB" b="1" dirty="0">
                <a:effectLst/>
                <a:latin typeface="Roboto Condensed" panose="02000000000000000000" pitchFamily="2" charset="0"/>
              </a:rPr>
              <a:t>TWEE REGELS LOOPT</a:t>
            </a:r>
            <a:endParaRPr lang="en-GB" dirty="0">
              <a:effectLst/>
              <a:latin typeface="Roboto Condensed Light" panose="02000000000000000000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BD7E4F2-0617-1047-B8E3-AA7EAD43F76C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821690" y="6027153"/>
            <a:ext cx="3406775" cy="387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47D54E0-66AA-424C-AC5B-C9080E2192A0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8129905" y="6137911"/>
            <a:ext cx="3406775" cy="279400"/>
          </a:xfrm>
        </p:spPr>
        <p:txBody>
          <a:bodyPr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76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4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2409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24959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3431705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77F75FE-DED2-1941-BC42-927CD50DA9A1}"/>
              </a:ext>
            </a:extLst>
          </p:cNvPr>
          <p:cNvSpPr>
            <a:spLocks noGrp="1"/>
          </p:cNvSpPr>
          <p:nvPr>
            <p:ph sz="quarter" idx="1008" hasCustomPrompt="1"/>
          </p:nvPr>
        </p:nvSpPr>
        <p:spPr>
          <a:xfrm>
            <a:off x="8973112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5314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3D4674-DFE9-7E47-B683-74C395ED17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(50%)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149052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086275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0933-6ECB-9241-A167-C0FEB00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589E429-ABE3-1348-AE9F-8880AC8F43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2362"/>
            <a:ext cx="811229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A078780-1BCC-0D41-89B2-135D53E8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112296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1BE17C0-074A-1141-B26A-24E7C87E1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883124"/>
            <a:ext cx="8112296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2A959DF-0FC3-174D-94C3-F04A0C69D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052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715906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6344-AB10-EA4F-8BAD-179833B4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59E70AF-F4A9-9F49-8F7F-120AB3A53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514" y="-11932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D0758C7-AAEB-2048-9412-97B839D1D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56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55149E7-257F-2C49-8602-07807C90A8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6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0E79DC47-0CCF-4048-8E25-C120522A2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756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 (50%)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2044827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4D8A2-D566-454D-BB23-5A1883A4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5C8F0050-FC3B-6C49-A23E-5093D47308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429D67-18A8-944A-BA05-3E0DF21AAF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4511" y="1568858"/>
            <a:ext cx="579521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432DCCB2-7778-BF4B-8B27-C1DC66502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4811" y="2061223"/>
            <a:ext cx="579491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F9F7FF18-B5EF-0C40-AB3E-01BDEFFA2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511" y="592225"/>
            <a:ext cx="579521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304372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9235-069E-5E47-BDC8-7E1992CC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B52D292-0889-934E-95F6-1DB85CDA53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22AE3DF-2702-0F4B-B0F0-41CA48961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602" y="1042362"/>
            <a:ext cx="8139821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4EF081F9-321F-F545-A76F-19DD038FA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903" y="592225"/>
            <a:ext cx="8139520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BED8CBB-8E42-014C-B561-CA46D0965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9902" y="1883124"/>
            <a:ext cx="8139821" cy="3932514"/>
          </a:xfrm>
        </p:spPr>
        <p:txBody>
          <a:bodyPr/>
          <a:lstStyle>
            <a:lvl1pPr marL="342000" indent="-342000">
              <a:defRPr/>
            </a:lvl1pPr>
          </a:lstStyle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3322797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iconen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9C194B32-A882-3F49-B252-A6533D6C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5951-B586-4940-822F-D14F95F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A57DF8D-B48F-DA4F-8677-7898837BC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1407" y="96953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D03F0241-CBBA-F749-9A48-652DB238BB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0928" y="687343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62E4B4B-8AC5-9A4F-865D-1A32D7BC5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8880" y="2451599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Picture Placeholder 22">
            <a:extLst>
              <a:ext uri="{FF2B5EF4-FFF2-40B4-BE49-F238E27FC236}">
                <a16:creationId xmlns:a16="http://schemas.microsoft.com/office/drawing/2014/main" id="{D6D7C9AA-A528-094F-8146-86DAD6D86C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68401" y="2169411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3B36DE71-60C4-BC40-BBE6-5517CDB3C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80" y="3909830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C14C1158-5CEF-5648-9208-07EA28C9E1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68401" y="3627642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7B2F40-95AF-C541-9C27-225D37D1C6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8880" y="536806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9429FA86-8E67-054F-AC76-DEEF22AB94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68401" y="5085873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CA7EC0DA-2125-554D-A37C-6A31FBA2AE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700" y="1568858"/>
            <a:ext cx="431388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9" name="Titel 3">
            <a:extLst>
              <a:ext uri="{FF2B5EF4-FFF2-40B4-BE49-F238E27FC236}">
                <a16:creationId xmlns:a16="http://schemas.microsoft.com/office/drawing/2014/main" id="{E0C3F110-EDA1-3E4D-A157-9B00DEB2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iconen rechts</a:t>
            </a:r>
            <a:endParaRPr lang="nl-NL" sz="3600"/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498E05D6-75BD-FD42-8DF3-757C5E266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431358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418684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4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6C86-2070-184B-B9C5-219F4A6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79A471C1-7CB1-B444-82EA-4AE7194F4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pagina met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vier iconen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C1223F-4C9E-DB49-836D-1BC3C000F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9C9711FF-425E-014F-BE31-D89979A0A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460" y="1982666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CD61680F-D501-124B-A069-D0B696D178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460" y="398818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78991FFB-B1AC-BF41-8944-99125DAF4F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9124" y="198266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0E92081E-95FF-5B4D-89FE-9720802B07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9124" y="3988184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4BEE67B-353E-EE4A-9A47-07ABF81FA9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1648339-F0EE-584E-A29B-32AB66947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5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E6E0517-C22D-484C-AC39-DA8F9EED9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332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7F8043F-44C7-F14A-B3CB-E9F5590A75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32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79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C2CB-8DE7-1E46-93E1-2F2D6F55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E6C07B0-DE24-7B4B-BCEF-C0A1FD45B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2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D9FE881-007B-F641-A6F7-FD52A32D9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82DCF2-41E6-3B46-9B27-0FBB2DCF9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331470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B7F6813-F0C6-614A-AE38-0C2245B26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546" y="1875119"/>
            <a:ext cx="3314700" cy="61197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FA20A92E-4EC1-F14F-A632-912663BDD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082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E1BF540-4FCF-2648-9EEA-5517B6D37D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22859" y="1686646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FEC4B0-E459-A84B-955D-1DB2748978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F893300C-9CC4-D34E-B85A-462B2D06AB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6624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430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3">
            <a:extLst>
              <a:ext uri="{FF2B5EF4-FFF2-40B4-BE49-F238E27FC236}">
                <a16:creationId xmlns:a16="http://schemas.microsoft.com/office/drawing/2014/main" id="{7148D647-53F7-A345-83C1-77BD1FC1E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074" t="1916" r="4800" b="1394"/>
          <a:stretch/>
        </p:blipFill>
        <p:spPr>
          <a:xfrm>
            <a:off x="5114924" y="0"/>
            <a:ext cx="70770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CABD1-199F-E348-A55B-05554E8B4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115852" cy="1143000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 dirty="0"/>
              <a:t>[</a:t>
            </a:r>
            <a:r>
              <a:rPr lang="en-GB" dirty="0" err="1"/>
              <a:t>Inhoud</a:t>
            </a:r>
            <a:r>
              <a:rPr lang="en-GB" dirty="0"/>
              <a:t>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0F96-C950-C141-82CD-A0C0081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8FA720-C712-7C44-A27E-53DFDED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11969"/>
            <a:ext cx="4115852" cy="4296124"/>
          </a:xfrm>
        </p:spPr>
        <p:txBody>
          <a:bodyPr/>
          <a:lstStyle>
            <a:lvl1pPr marL="342000" indent="-342000">
              <a:buFont typeface="Courier New" panose="02070309020205020404" pitchFamily="49" charset="0"/>
              <a:buChar char="o"/>
              <a:defRPr sz="2100"/>
            </a:lvl1pPr>
          </a:lstStyle>
          <a:p>
            <a:pPr>
              <a:buClr>
                <a:schemeClr val="accent5"/>
              </a:buClr>
            </a:pPr>
            <a:r>
              <a:rPr lang="nl-NL"/>
              <a:t>Punt 1</a:t>
            </a:r>
          </a:p>
          <a:p>
            <a:pPr>
              <a:buClr>
                <a:schemeClr val="accent5"/>
              </a:buClr>
            </a:pPr>
            <a:r>
              <a:rPr lang="nl-NL"/>
              <a:t>Punt 2</a:t>
            </a:r>
          </a:p>
          <a:p>
            <a:pPr>
              <a:buClr>
                <a:schemeClr val="accent5"/>
              </a:buClr>
            </a:pPr>
            <a:r>
              <a:rPr lang="nl-NL"/>
              <a:t>Punt 3</a:t>
            </a:r>
          </a:p>
          <a:p>
            <a:pPr>
              <a:buClr>
                <a:schemeClr val="accent5"/>
              </a:buClr>
            </a:pPr>
            <a:r>
              <a:rPr lang="nl-NL"/>
              <a:t>Punt 4</a:t>
            </a:r>
          </a:p>
          <a:p>
            <a:pPr>
              <a:buClr>
                <a:schemeClr val="accent5"/>
              </a:buClr>
            </a:pPr>
            <a:r>
              <a:rPr lang="nl-NL"/>
              <a:t>Punt 5</a:t>
            </a:r>
          </a:p>
          <a:p>
            <a:pPr>
              <a:buClr>
                <a:schemeClr val="accent5"/>
              </a:buClr>
            </a:pPr>
            <a:r>
              <a:rPr lang="nl-NL"/>
              <a:t>Punt 6</a:t>
            </a:r>
          </a:p>
          <a:p>
            <a:pPr>
              <a:buClr>
                <a:schemeClr val="accent5"/>
              </a:buClr>
            </a:pPr>
            <a:r>
              <a:rPr lang="nl-NL"/>
              <a:t>Punt 7</a:t>
            </a:r>
          </a:p>
          <a:p>
            <a:pPr>
              <a:buClr>
                <a:schemeClr val="accent5"/>
              </a:buClr>
            </a:pP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4477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4">
            <a:extLst>
              <a:ext uri="{FF2B5EF4-FFF2-40B4-BE49-F238E27FC236}">
                <a16:creationId xmlns:a16="http://schemas.microsoft.com/office/drawing/2014/main" id="{464E64E9-7693-594B-BCC3-F41DE1445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3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8BE4-E695-9E4B-9BFB-8AAC8E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9BD8C0B-2120-4640-AD8C-C99E36260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395D924-953E-DD43-BAA1-54578B6B8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5959215C-EC2A-6A4A-87C1-204B18CC00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87623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C3D4ACD-3FE5-4747-9A01-70109BB4E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D50C2CC-7AAC-0E45-BB7F-EFE6C07FC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751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89ACA12-1746-CC44-AD68-94CE3CE89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667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001B3AA-F767-614C-B456-02EFBBF3D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751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5834302-3DEA-1243-A500-AC55A036A4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1193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BC9EDBA-BC3F-4940-BC4C-C8B840CF49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667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697A8D3-C4A1-5648-B7B5-5B98A19BB3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726850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025876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pagina met éé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[Type je tekst hier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AC67C24D-12F0-B94F-90AB-266735062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8894" y="2364262"/>
            <a:ext cx="2129476" cy="212947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571355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,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5AF36C-DACC-3843-9626-116D741BD975}"/>
              </a:ext>
            </a:extLst>
          </p:cNvPr>
          <p:cNvSpPr/>
          <p:nvPr userDrawn="1"/>
        </p:nvSpPr>
        <p:spPr>
          <a:xfrm>
            <a:off x="5918500" y="698500"/>
            <a:ext cx="5892499" cy="5422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986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86E1ED0D-B9AC-FD49-ACDE-113145B6A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F61501-72CD-DB4F-B878-D163FA357166}"/>
              </a:ext>
            </a:extLst>
          </p:cNvPr>
          <p:cNvSpPr/>
          <p:nvPr userDrawn="1"/>
        </p:nvSpPr>
        <p:spPr>
          <a:xfrm>
            <a:off x="5918500" y="698500"/>
            <a:ext cx="5892499" cy="5422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9B7F1C84-2BB2-7641-8425-915F48BC7022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29499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 dirty="0"/>
              <a:t>[Klik op het pictogram om een grafiek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A6BE-E335-FD40-AE87-E371F43F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1" name="Tijdelijke aanduiding voor tekst 21">
            <a:extLst>
              <a:ext uri="{FF2B5EF4-FFF2-40B4-BE49-F238E27FC236}">
                <a16:creationId xmlns:a16="http://schemas.microsoft.com/office/drawing/2014/main" id="{29EE709F-C9CF-224A-AD2F-28441FD3948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901701"/>
            <a:ext cx="4392000" cy="50927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3119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, grafiek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A1F528-2F32-6340-8AD5-20232FF60F76}"/>
              </a:ext>
            </a:extLst>
          </p:cNvPr>
          <p:cNvSpPr/>
          <p:nvPr userDrawn="1"/>
        </p:nvSpPr>
        <p:spPr>
          <a:xfrm>
            <a:off x="10452100" y="1512516"/>
            <a:ext cx="1739900" cy="45059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B0E4EA-C2FD-4B41-A2AC-696535DD6C4C}"/>
              </a:ext>
            </a:extLst>
          </p:cNvPr>
          <p:cNvSpPr/>
          <p:nvPr userDrawn="1"/>
        </p:nvSpPr>
        <p:spPr>
          <a:xfrm>
            <a:off x="7848600" y="1714500"/>
            <a:ext cx="4343400" cy="410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6298900" cy="37440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een grafiek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74B185F8-0AED-DA4D-A9BB-CB412B218325}"/>
              </a:ext>
            </a:extLst>
          </p:cNvPr>
          <p:cNvSpPr>
            <a:spLocks noGrp="1"/>
          </p:cNvSpPr>
          <p:nvPr>
            <p:ph type="chart" sz="quarter" idx="1005" hasCustomPrompt="1"/>
          </p:nvPr>
        </p:nvSpPr>
        <p:spPr>
          <a:xfrm>
            <a:off x="8130381" y="1909332"/>
            <a:ext cx="3779838" cy="3744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[Klik op het pictogram om een grafiek in te voegen]</a:t>
            </a:r>
          </a:p>
        </p:txBody>
      </p:sp>
    </p:spTree>
    <p:extLst>
      <p:ext uri="{BB962C8B-B14F-4D97-AF65-F5344CB8AC3E}">
        <p14:creationId xmlns:p14="http://schemas.microsoft.com/office/powerpoint/2010/main" val="2690600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grafiek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4" name="Tijdelijke aanduiding voor tekst 3"/>
          <p:cNvSpPr>
            <a:spLocks noGrp="1" noSelect="1"/>
          </p:cNvSpPr>
          <p:nvPr>
            <p:ph type="body" sz="quarter" idx="18" hasCustomPrompt="1"/>
          </p:nvPr>
        </p:nvSpPr>
        <p:spPr bwMode="gray">
          <a:xfrm>
            <a:off x="8328516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3" name="Tijdelijke aanduiding voor tekst 2"/>
          <p:cNvSpPr>
            <a:spLocks noGrp="1" noSelect="1"/>
          </p:cNvSpPr>
          <p:nvPr>
            <p:ph type="body" sz="quarter" idx="17" hasCustomPrompt="1"/>
          </p:nvPr>
        </p:nvSpPr>
        <p:spPr bwMode="gray">
          <a:xfrm>
            <a:off x="4764120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2" name="Tijdelijke aanduiding voor tekst 1 (JU-Free)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3647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</a:p>
          <a:p>
            <a:pPr lvl="0"/>
            <a:r>
              <a:rPr lang="nl-NL" noProof="1"/>
              <a:t>JU-LEVEL1= Standaard</a:t>
            </a:r>
          </a:p>
          <a:p>
            <a:pPr lvl="0"/>
            <a:endParaRPr lang="nl-NL"/>
          </a:p>
        </p:txBody>
      </p:sp>
      <p:sp>
        <p:nvSpPr>
          <p:cNvPr id="18" name="Ovaal 3"/>
          <p:cNvSpPr>
            <a:spLocks noSelect="1"/>
          </p:cNvSpPr>
          <p:nvPr userDrawn="1"/>
        </p:nvSpPr>
        <p:spPr bwMode="gray">
          <a:xfrm>
            <a:off x="8552780" y="2108782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2"/>
          <p:cNvSpPr>
            <a:spLocks noSelect="1"/>
          </p:cNvSpPr>
          <p:nvPr userDrawn="1"/>
        </p:nvSpPr>
        <p:spPr bwMode="gray">
          <a:xfrm>
            <a:off x="5010132" y="2108727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"/>
          <p:cNvSpPr>
            <a:spLocks noSelect="1"/>
          </p:cNvSpPr>
          <p:nvPr userDrawn="1"/>
        </p:nvSpPr>
        <p:spPr bwMode="gray">
          <a:xfrm>
            <a:off x="1871278" y="2121739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grafiek 3"/>
          <p:cNvSpPr>
            <a:spLocks noGrp="1" noSelect="1"/>
          </p:cNvSpPr>
          <p:nvPr>
            <p:ph type="chart" sz="quarter" idx="16" hasCustomPrompt="1"/>
          </p:nvPr>
        </p:nvSpPr>
        <p:spPr bwMode="gray">
          <a:xfrm>
            <a:off x="8328248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0" name="Tijdelijke aanduiding voor grafiek 2"/>
          <p:cNvSpPr>
            <a:spLocks noGrp="1" noSelect="1"/>
          </p:cNvSpPr>
          <p:nvPr>
            <p:ph type="chart" sz="quarter" idx="15" hasCustomPrompt="1"/>
          </p:nvPr>
        </p:nvSpPr>
        <p:spPr bwMode="gray">
          <a:xfrm>
            <a:off x="4763852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6" name="Tijdelijke aanduiding voor grafiek 1"/>
          <p:cNvSpPr>
            <a:spLocks noGrp="1" noSelect="1"/>
          </p:cNvSpPr>
          <p:nvPr>
            <p:ph type="chart" sz="quarter" idx="14" hasCustomPrompt="1"/>
          </p:nvPr>
        </p:nvSpPr>
        <p:spPr bwMode="gray">
          <a:xfrm>
            <a:off x="1643379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7" name="%3"/>
          <p:cNvSpPr>
            <a:spLocks noGrp="1" noSelect="1"/>
          </p:cNvSpPr>
          <p:nvPr>
            <p:ph type="body" sz="quarter" idx="21" hasCustomPrompt="1"/>
          </p:nvPr>
        </p:nvSpPr>
        <p:spPr bwMode="gray">
          <a:xfrm>
            <a:off x="8670286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6" name="%2"/>
          <p:cNvSpPr>
            <a:spLocks noGrp="1" noSelect="1"/>
          </p:cNvSpPr>
          <p:nvPr>
            <p:ph type="body" sz="quarter" idx="20" hasCustomPrompt="1"/>
          </p:nvPr>
        </p:nvSpPr>
        <p:spPr bwMode="gray">
          <a:xfrm>
            <a:off x="5105890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5" name="%1"/>
          <p:cNvSpPr>
            <a:spLocks noGrp="1" noSelect="1"/>
          </p:cNvSpPr>
          <p:nvPr>
            <p:ph type="body" sz="quarter" idx="19" hasCustomPrompt="1"/>
          </p:nvPr>
        </p:nvSpPr>
        <p:spPr bwMode="gray">
          <a:xfrm>
            <a:off x="1985417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E9332AC-2ECC-4206-A366-FA2543290FCD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4E6AD3E-5A18-4E3C-A9B3-BC57E0F3B7EA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-2689583" y="4426527"/>
            <a:ext cx="2628898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Deze tekstvakken zijn ook opgemaakt in </a:t>
            </a:r>
            <a:r>
              <a:rPr lang="nl-NL" err="1"/>
              <a:t>Roboto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967FE3F-E82E-2142-8498-58EBD0C3DAF0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nl-NL" sz="2200" b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8766192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A3E4A-6B56-4574-90D4-0BC852208371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76033EAB-0E2A-584B-AF77-A30826D71E26}"/>
              </a:ext>
            </a:extLst>
          </p:cNvPr>
          <p:cNvSpPr txBox="1">
            <a:spLocks/>
          </p:cNvSpPr>
          <p:nvPr userDrawn="1"/>
        </p:nvSpPr>
        <p:spPr>
          <a:xfrm>
            <a:off x="558958" y="992050"/>
            <a:ext cx="6742990" cy="378075"/>
          </a:xfrm>
          <a:prstGeom prst="rect">
            <a:avLst/>
          </a:prstGeom>
        </p:spPr>
        <p:txBody>
          <a:bodyPr/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-342000"/>
            <a:endParaRPr lang="nl-NL" sz="2200" b="0">
              <a:solidFill>
                <a:srgbClr val="F5822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/>
          <a:p>
            <a:pPr lvl="0"/>
            <a:r>
              <a:rPr lang="nl-NL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 - Blau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69C9E1-91A7-4141-953C-B438036DDA02}"/>
              </a:ext>
            </a:extLst>
          </p:cNvPr>
          <p:cNvSpPr/>
          <p:nvPr userDrawn="1"/>
        </p:nvSpPr>
        <p:spPr>
          <a:xfrm>
            <a:off x="0" y="6048375"/>
            <a:ext cx="1470025" cy="644525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noProof="0" dirty="0"/>
              <a:t>Ondertitel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A31450-E9E2-2643-B8FF-D1CD3E2AAE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" y="2001950"/>
            <a:ext cx="8801099" cy="3814550"/>
          </a:xfrm>
        </p:spPr>
        <p:txBody>
          <a:bodyPr vert="horz" lIns="0" tIns="0" rIns="0" bIns="0" numCol="1" spcCol="360000" rtlCol="0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ABDCC4-732A-354C-AFE3-DC5AD4433C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15821"/>
            <a:ext cx="13716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9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1" descr="Afbeelding met circuit&#10;&#10;Automatisch gegenereerde beschrijving">
            <a:extLst>
              <a:ext uri="{FF2B5EF4-FFF2-40B4-BE49-F238E27FC236}">
                <a16:creationId xmlns:a16="http://schemas.microsoft.com/office/drawing/2014/main" id="{634C336D-AEAB-9441-B9A8-1C81581A5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0EEED1-3B41-274E-94DB-497CB9A09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5025" y="1991593"/>
            <a:ext cx="7981950" cy="1627187"/>
          </a:xfrm>
        </p:spPr>
        <p:txBody>
          <a:bodyPr/>
          <a:lstStyle>
            <a:lvl1pPr marL="0" indent="0" algn="ctr">
              <a:buNone/>
              <a:defRPr sz="9600" b="1" i="0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TUSSENSLIDE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624DC-07D0-E540-8128-A69BBAFA03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025" y="3721100"/>
            <a:ext cx="7981950" cy="1627187"/>
          </a:xfrm>
        </p:spPr>
        <p:txBody>
          <a:bodyPr/>
          <a:lstStyle>
            <a:lvl1pPr marL="0" indent="0" algn="ctr">
              <a:buNone/>
              <a:defRPr sz="2800"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5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121932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Invoegen Afbeelding]</a:t>
            </a:r>
          </a:p>
        </p:txBody>
      </p:sp>
      <p:sp>
        <p:nvSpPr>
          <p:cNvPr id="5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7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6" name="Subtitel"/>
          <p:cNvSpPr>
            <a:spLocks noGrp="1" noSelect="1"/>
          </p:cNvSpPr>
          <p:nvPr>
            <p:ph type="body" sz="quarter" idx="13" hasCustomPrompt="1"/>
          </p:nvPr>
        </p:nvSpPr>
        <p:spPr bwMode="gray">
          <a:xfrm>
            <a:off x="648072" y="2455675"/>
            <a:ext cx="6552000" cy="9373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 dirty="0"/>
              <a:t>[SUBTITEL MET EEN TEKST]</a:t>
            </a:r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648000" y="592224"/>
            <a:ext cx="6552000" cy="1720651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ext Placeholder 14 (PHJU)">
            <a:extLst>
              <a:ext uri="{FF2B5EF4-FFF2-40B4-BE49-F238E27FC236}">
                <a16:creationId xmlns:a16="http://schemas.microsoft.com/office/drawing/2014/main" id="{85E843CE-3CDF-4732-B2A7-BF73725A0638}"/>
              </a:ext>
            </a:extLst>
          </p:cNvPr>
          <p:cNvSpPr>
            <a:spLocks noGrp="1" noSelect="1" noChangeAspect="1"/>
          </p:cNvSpPr>
          <p:nvPr userDrawn="1">
            <p:ph type="body" idx="1003" hasCustomPrompt="1"/>
            <p:custDataLst>
              <p:custData r:id="rId4"/>
            </p:custDataLst>
          </p:nvPr>
        </p:nvSpPr>
        <p:spPr bwMode="auto">
          <a:xfrm>
            <a:off x="3683732" y="-3807804"/>
            <a:ext cx="13073469" cy="13074778"/>
          </a:xfrm>
          <a:custGeom>
            <a:avLst/>
            <a:gdLst>
              <a:gd name="connsiteX0" fmla="*/ 7853876 w 15827376"/>
              <a:gd name="connsiteY0" fmla="*/ 7741014 h 15828962"/>
              <a:gd name="connsiteX1" fmla="*/ 7854707 w 15827376"/>
              <a:gd name="connsiteY1" fmla="*/ 7743264 h 15828962"/>
              <a:gd name="connsiteX2" fmla="*/ 7854950 w 15827376"/>
              <a:gd name="connsiteY2" fmla="*/ 7743925 h 15828962"/>
              <a:gd name="connsiteX3" fmla="*/ 7744228 w 15827376"/>
              <a:gd name="connsiteY3" fmla="*/ 7443749 h 15828962"/>
              <a:gd name="connsiteX4" fmla="*/ 7764281 w 15827376"/>
              <a:gd name="connsiteY4" fmla="*/ 7498113 h 15828962"/>
              <a:gd name="connsiteX5" fmla="*/ 7853876 w 15827376"/>
              <a:gd name="connsiteY5" fmla="*/ 7741014 h 15828962"/>
              <a:gd name="connsiteX6" fmla="*/ 7853001 w 15827376"/>
              <a:gd name="connsiteY6" fmla="*/ 7738641 h 15828962"/>
              <a:gd name="connsiteX7" fmla="*/ 7752159 w 15827376"/>
              <a:gd name="connsiteY7" fmla="*/ 7465251 h 15828962"/>
              <a:gd name="connsiteX8" fmla="*/ 7556175 w 15827376"/>
              <a:gd name="connsiteY8" fmla="*/ 6933923 h 15828962"/>
              <a:gd name="connsiteX9" fmla="*/ 7572891 w 15827376"/>
              <a:gd name="connsiteY9" fmla="*/ 6979242 h 15828962"/>
              <a:gd name="connsiteX10" fmla="*/ 7730200 w 15827376"/>
              <a:gd name="connsiteY10" fmla="*/ 7405717 h 15828962"/>
              <a:gd name="connsiteX11" fmla="*/ 7744228 w 15827376"/>
              <a:gd name="connsiteY11" fmla="*/ 7443749 h 15828962"/>
              <a:gd name="connsiteX12" fmla="*/ 7679276 w 15827376"/>
              <a:gd name="connsiteY12" fmla="*/ 7267660 h 15828962"/>
              <a:gd name="connsiteX13" fmla="*/ 7599754 w 15827376"/>
              <a:gd name="connsiteY13" fmla="*/ 7052069 h 15828962"/>
              <a:gd name="connsiteX14" fmla="*/ 7505457 w 15827376"/>
              <a:gd name="connsiteY14" fmla="*/ 6796424 h 15828962"/>
              <a:gd name="connsiteX15" fmla="*/ 7525531 w 15827376"/>
              <a:gd name="connsiteY15" fmla="*/ 6850845 h 15828962"/>
              <a:gd name="connsiteX16" fmla="*/ 7556175 w 15827376"/>
              <a:gd name="connsiteY16" fmla="*/ 6933923 h 15828962"/>
              <a:gd name="connsiteX17" fmla="*/ 7530648 w 15827376"/>
              <a:gd name="connsiteY17" fmla="*/ 6864717 h 15828962"/>
              <a:gd name="connsiteX18" fmla="*/ 7452056 w 15827376"/>
              <a:gd name="connsiteY18" fmla="*/ 6651649 h 15828962"/>
              <a:gd name="connsiteX19" fmla="*/ 7484384 w 15827376"/>
              <a:gd name="connsiteY19" fmla="*/ 6739293 h 15828962"/>
              <a:gd name="connsiteX20" fmla="*/ 7505457 w 15827376"/>
              <a:gd name="connsiteY20" fmla="*/ 6796424 h 15828962"/>
              <a:gd name="connsiteX21" fmla="*/ 7456425 w 15827376"/>
              <a:gd name="connsiteY21" fmla="*/ 6663493 h 15828962"/>
              <a:gd name="connsiteX22" fmla="*/ 7259841 w 15827376"/>
              <a:gd name="connsiteY22" fmla="*/ 6130540 h 15828962"/>
              <a:gd name="connsiteX23" fmla="*/ 7277979 w 15827376"/>
              <a:gd name="connsiteY23" fmla="*/ 6179714 h 15828962"/>
              <a:gd name="connsiteX24" fmla="*/ 7392253 w 15827376"/>
              <a:gd name="connsiteY24" fmla="*/ 6489518 h 15828962"/>
              <a:gd name="connsiteX25" fmla="*/ 7452056 w 15827376"/>
              <a:gd name="connsiteY25" fmla="*/ 6651649 h 15828962"/>
              <a:gd name="connsiteX26" fmla="*/ 7433917 w 15827376"/>
              <a:gd name="connsiteY26" fmla="*/ 6602474 h 15828962"/>
              <a:gd name="connsiteX27" fmla="*/ 7319644 w 15827376"/>
              <a:gd name="connsiteY27" fmla="*/ 6292671 h 15828962"/>
              <a:gd name="connsiteX28" fmla="*/ 7206439 w 15827376"/>
              <a:gd name="connsiteY28" fmla="*/ 5985765 h 15828962"/>
              <a:gd name="connsiteX29" fmla="*/ 7255472 w 15827376"/>
              <a:gd name="connsiteY29" fmla="*/ 6118695 h 15828962"/>
              <a:gd name="connsiteX30" fmla="*/ 7259841 w 15827376"/>
              <a:gd name="connsiteY30" fmla="*/ 6130540 h 15828962"/>
              <a:gd name="connsiteX31" fmla="*/ 7227512 w 15827376"/>
              <a:gd name="connsiteY31" fmla="*/ 6042896 h 15828962"/>
              <a:gd name="connsiteX32" fmla="*/ 7155722 w 15827376"/>
              <a:gd name="connsiteY32" fmla="*/ 5848265 h 15828962"/>
              <a:gd name="connsiteX33" fmla="*/ 7181249 w 15827376"/>
              <a:gd name="connsiteY33" fmla="*/ 5917471 h 15828962"/>
              <a:gd name="connsiteX34" fmla="*/ 7206439 w 15827376"/>
              <a:gd name="connsiteY34" fmla="*/ 5985765 h 15828962"/>
              <a:gd name="connsiteX35" fmla="*/ 7186365 w 15827376"/>
              <a:gd name="connsiteY35" fmla="*/ 5931343 h 15828962"/>
              <a:gd name="connsiteX36" fmla="*/ 6967668 w 15827376"/>
              <a:gd name="connsiteY36" fmla="*/ 5338440 h 15828962"/>
              <a:gd name="connsiteX37" fmla="*/ 7032620 w 15827376"/>
              <a:gd name="connsiteY37" fmla="*/ 5514529 h 15828962"/>
              <a:gd name="connsiteX38" fmla="*/ 7112143 w 15827376"/>
              <a:gd name="connsiteY38" fmla="*/ 5730120 h 15828962"/>
              <a:gd name="connsiteX39" fmla="*/ 7155722 w 15827376"/>
              <a:gd name="connsiteY39" fmla="*/ 5848265 h 15828962"/>
              <a:gd name="connsiteX40" fmla="*/ 7139005 w 15827376"/>
              <a:gd name="connsiteY40" fmla="*/ 5802947 h 15828962"/>
              <a:gd name="connsiteX41" fmla="*/ 6981697 w 15827376"/>
              <a:gd name="connsiteY41" fmla="*/ 5376471 h 15828962"/>
              <a:gd name="connsiteX42" fmla="*/ 6858020 w 15827376"/>
              <a:gd name="connsiteY42" fmla="*/ 5041175 h 15828962"/>
              <a:gd name="connsiteX43" fmla="*/ 6858895 w 15827376"/>
              <a:gd name="connsiteY43" fmla="*/ 5043548 h 15828962"/>
              <a:gd name="connsiteX44" fmla="*/ 6959737 w 15827376"/>
              <a:gd name="connsiteY44" fmla="*/ 5316938 h 15828962"/>
              <a:gd name="connsiteX45" fmla="*/ 6967668 w 15827376"/>
              <a:gd name="connsiteY45" fmla="*/ 5338440 h 15828962"/>
              <a:gd name="connsiteX46" fmla="*/ 6947616 w 15827376"/>
              <a:gd name="connsiteY46" fmla="*/ 5284075 h 15828962"/>
              <a:gd name="connsiteX47" fmla="*/ 6856946 w 15827376"/>
              <a:gd name="connsiteY47" fmla="*/ 5038264 h 15828962"/>
              <a:gd name="connsiteX48" fmla="*/ 6858020 w 15827376"/>
              <a:gd name="connsiteY48" fmla="*/ 5041175 h 15828962"/>
              <a:gd name="connsiteX49" fmla="*/ 6857190 w 15827376"/>
              <a:gd name="connsiteY49" fmla="*/ 5038924 h 15828962"/>
              <a:gd name="connsiteX50" fmla="*/ 6856946 w 15827376"/>
              <a:gd name="connsiteY50" fmla="*/ 5038264 h 15828962"/>
              <a:gd name="connsiteX51" fmla="*/ 6857697 w 15827376"/>
              <a:gd name="connsiteY51" fmla="*/ 5037137 h 15828962"/>
              <a:gd name="connsiteX52" fmla="*/ 3956051 w 15827376"/>
              <a:gd name="connsiteY52" fmla="*/ 6080433 h 15828962"/>
              <a:gd name="connsiteX53" fmla="*/ 5012253 w 15827376"/>
              <a:gd name="connsiteY53" fmla="*/ 8947150 h 15828962"/>
              <a:gd name="connsiteX54" fmla="*/ 7673972 w 15827376"/>
              <a:gd name="connsiteY54" fmla="*/ 7990201 h 15828962"/>
              <a:gd name="connsiteX55" fmla="*/ 7740431 w 15827376"/>
              <a:gd name="connsiteY55" fmla="*/ 7966174 h 15828962"/>
              <a:gd name="connsiteX56" fmla="*/ 7749818 w 15827376"/>
              <a:gd name="connsiteY56" fmla="*/ 7838531 h 15828962"/>
              <a:gd name="connsiteX57" fmla="*/ 7852322 w 15827376"/>
              <a:gd name="connsiteY57" fmla="*/ 7745051 h 15828962"/>
              <a:gd name="connsiteX58" fmla="*/ 7854950 w 15827376"/>
              <a:gd name="connsiteY58" fmla="*/ 7743925 h 15828962"/>
              <a:gd name="connsiteX59" fmla="*/ 6857697 w 15827376"/>
              <a:gd name="connsiteY59" fmla="*/ 5037137 h 15828962"/>
              <a:gd name="connsiteX60" fmla="*/ 11604625 w 15827376"/>
              <a:gd name="connsiteY60" fmla="*/ 0 h 15828962"/>
              <a:gd name="connsiteX61" fmla="*/ 12660312 w 15827376"/>
              <a:gd name="connsiteY61" fmla="*/ 2901949 h 15828962"/>
              <a:gd name="connsiteX62" fmla="*/ 13716000 w 15827376"/>
              <a:gd name="connsiteY62" fmla="*/ 5802312 h 15828962"/>
              <a:gd name="connsiteX63" fmla="*/ 14771688 w 15827376"/>
              <a:gd name="connsiteY63" fmla="*/ 8704262 h 15828962"/>
              <a:gd name="connsiteX64" fmla="*/ 15827376 w 15827376"/>
              <a:gd name="connsiteY64" fmla="*/ 11604624 h 15828962"/>
              <a:gd name="connsiteX65" fmla="*/ 12927012 w 15827376"/>
              <a:gd name="connsiteY65" fmla="*/ 12660312 h 15828962"/>
              <a:gd name="connsiteX66" fmla="*/ 10025062 w 15827376"/>
              <a:gd name="connsiteY66" fmla="*/ 13715999 h 15828962"/>
              <a:gd name="connsiteX67" fmla="*/ 7124700 w 15827376"/>
              <a:gd name="connsiteY67" fmla="*/ 14773274 h 15828962"/>
              <a:gd name="connsiteX68" fmla="*/ 4222751 w 15827376"/>
              <a:gd name="connsiteY68" fmla="*/ 15828962 h 15828962"/>
              <a:gd name="connsiteX69" fmla="*/ 3167063 w 15827376"/>
              <a:gd name="connsiteY69" fmla="*/ 12927012 h 15828962"/>
              <a:gd name="connsiteX70" fmla="*/ 2111376 w 15827376"/>
              <a:gd name="connsiteY70" fmla="*/ 10026649 h 15828962"/>
              <a:gd name="connsiteX71" fmla="*/ 1055688 w 15827376"/>
              <a:gd name="connsiteY71" fmla="*/ 7124699 h 15828962"/>
              <a:gd name="connsiteX72" fmla="*/ 0 w 15827376"/>
              <a:gd name="connsiteY72" fmla="*/ 4224337 h 15828962"/>
              <a:gd name="connsiteX73" fmla="*/ 2900363 w 15827376"/>
              <a:gd name="connsiteY73" fmla="*/ 3168649 h 15828962"/>
              <a:gd name="connsiteX74" fmla="*/ 5802312 w 15827376"/>
              <a:gd name="connsiteY74" fmla="*/ 2111374 h 15828962"/>
              <a:gd name="connsiteX75" fmla="*/ 8702675 w 15827376"/>
              <a:gd name="connsiteY75" fmla="*/ 1055687 h 15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5827376" h="15828962">
                <a:moveTo>
                  <a:pt x="7853876" y="7741014"/>
                </a:moveTo>
                <a:lnTo>
                  <a:pt x="7854707" y="7743264"/>
                </a:lnTo>
                <a:cubicBezTo>
                  <a:pt x="7854950" y="7743925"/>
                  <a:pt x="7854950" y="7743925"/>
                  <a:pt x="7854950" y="7743925"/>
                </a:cubicBezTo>
                <a:close/>
                <a:moveTo>
                  <a:pt x="7744228" y="7443749"/>
                </a:moveTo>
                <a:lnTo>
                  <a:pt x="7764281" y="7498113"/>
                </a:lnTo>
                <a:lnTo>
                  <a:pt x="7853876" y="7741014"/>
                </a:lnTo>
                <a:lnTo>
                  <a:pt x="7853001" y="7738641"/>
                </a:lnTo>
                <a:cubicBezTo>
                  <a:pt x="7847641" y="7724108"/>
                  <a:pt x="7827539" y="7669612"/>
                  <a:pt x="7752159" y="7465251"/>
                </a:cubicBezTo>
                <a:close/>
                <a:moveTo>
                  <a:pt x="7556175" y="6933923"/>
                </a:moveTo>
                <a:lnTo>
                  <a:pt x="7572891" y="6979242"/>
                </a:lnTo>
                <a:cubicBezTo>
                  <a:pt x="7640048" y="7161309"/>
                  <a:pt x="7691215" y="7300027"/>
                  <a:pt x="7730200" y="7405717"/>
                </a:cubicBezTo>
                <a:lnTo>
                  <a:pt x="7744228" y="7443749"/>
                </a:lnTo>
                <a:lnTo>
                  <a:pt x="7679276" y="7267660"/>
                </a:lnTo>
                <a:cubicBezTo>
                  <a:pt x="7651865" y="7193347"/>
                  <a:pt x="7625368" y="7121511"/>
                  <a:pt x="7599754" y="7052069"/>
                </a:cubicBezTo>
                <a:close/>
                <a:moveTo>
                  <a:pt x="7505457" y="6796424"/>
                </a:moveTo>
                <a:lnTo>
                  <a:pt x="7525531" y="6850845"/>
                </a:lnTo>
                <a:lnTo>
                  <a:pt x="7556175" y="6933923"/>
                </a:lnTo>
                <a:lnTo>
                  <a:pt x="7530648" y="6864717"/>
                </a:lnTo>
                <a:close/>
                <a:moveTo>
                  <a:pt x="7452056" y="6651649"/>
                </a:moveTo>
                <a:lnTo>
                  <a:pt x="7484384" y="6739293"/>
                </a:lnTo>
                <a:lnTo>
                  <a:pt x="7505457" y="6796424"/>
                </a:lnTo>
                <a:lnTo>
                  <a:pt x="7456425" y="6663493"/>
                </a:lnTo>
                <a:close/>
                <a:moveTo>
                  <a:pt x="7259841" y="6130540"/>
                </a:moveTo>
                <a:lnTo>
                  <a:pt x="7277979" y="6179714"/>
                </a:lnTo>
                <a:cubicBezTo>
                  <a:pt x="7313065" y="6274835"/>
                  <a:pt x="7351075" y="6377883"/>
                  <a:pt x="7392253" y="6489518"/>
                </a:cubicBezTo>
                <a:lnTo>
                  <a:pt x="7452056" y="6651649"/>
                </a:lnTo>
                <a:lnTo>
                  <a:pt x="7433917" y="6602474"/>
                </a:lnTo>
                <a:cubicBezTo>
                  <a:pt x="7398831" y="6507353"/>
                  <a:pt x="7360821" y="6404305"/>
                  <a:pt x="7319644" y="6292671"/>
                </a:cubicBezTo>
                <a:close/>
                <a:moveTo>
                  <a:pt x="7206439" y="5985765"/>
                </a:moveTo>
                <a:lnTo>
                  <a:pt x="7255472" y="6118695"/>
                </a:lnTo>
                <a:lnTo>
                  <a:pt x="7259841" y="6130540"/>
                </a:lnTo>
                <a:lnTo>
                  <a:pt x="7227512" y="6042896"/>
                </a:lnTo>
                <a:close/>
                <a:moveTo>
                  <a:pt x="7155722" y="5848265"/>
                </a:moveTo>
                <a:lnTo>
                  <a:pt x="7181249" y="5917471"/>
                </a:lnTo>
                <a:lnTo>
                  <a:pt x="7206439" y="5985765"/>
                </a:lnTo>
                <a:lnTo>
                  <a:pt x="7186365" y="5931343"/>
                </a:lnTo>
                <a:close/>
                <a:moveTo>
                  <a:pt x="6967668" y="5338440"/>
                </a:moveTo>
                <a:lnTo>
                  <a:pt x="7032620" y="5514529"/>
                </a:lnTo>
                <a:cubicBezTo>
                  <a:pt x="7060031" y="5588842"/>
                  <a:pt x="7086528" y="5660678"/>
                  <a:pt x="7112143" y="5730120"/>
                </a:cubicBezTo>
                <a:lnTo>
                  <a:pt x="7155722" y="5848265"/>
                </a:lnTo>
                <a:lnTo>
                  <a:pt x="7139005" y="5802947"/>
                </a:lnTo>
                <a:cubicBezTo>
                  <a:pt x="7071848" y="5620879"/>
                  <a:pt x="7020681" y="5482161"/>
                  <a:pt x="6981697" y="5376471"/>
                </a:cubicBezTo>
                <a:close/>
                <a:moveTo>
                  <a:pt x="6858020" y="5041175"/>
                </a:moveTo>
                <a:lnTo>
                  <a:pt x="6858895" y="5043548"/>
                </a:lnTo>
                <a:cubicBezTo>
                  <a:pt x="6864256" y="5058080"/>
                  <a:pt x="6884357" y="5112577"/>
                  <a:pt x="6959737" y="5316938"/>
                </a:cubicBezTo>
                <a:lnTo>
                  <a:pt x="6967668" y="5338440"/>
                </a:lnTo>
                <a:lnTo>
                  <a:pt x="6947616" y="5284075"/>
                </a:lnTo>
                <a:close/>
                <a:moveTo>
                  <a:pt x="6856946" y="5038264"/>
                </a:moveTo>
                <a:lnTo>
                  <a:pt x="6858020" y="5041175"/>
                </a:lnTo>
                <a:lnTo>
                  <a:pt x="6857190" y="5038924"/>
                </a:lnTo>
                <a:cubicBezTo>
                  <a:pt x="6856946" y="5038264"/>
                  <a:pt x="6856946" y="5038264"/>
                  <a:pt x="6856946" y="5038264"/>
                </a:cubicBezTo>
                <a:close/>
                <a:moveTo>
                  <a:pt x="6857697" y="5037137"/>
                </a:moveTo>
                <a:cubicBezTo>
                  <a:pt x="3956051" y="6080433"/>
                  <a:pt x="3956051" y="6080433"/>
                  <a:pt x="3956051" y="6080433"/>
                </a:cubicBezTo>
                <a:cubicBezTo>
                  <a:pt x="5012253" y="8947150"/>
                  <a:pt x="5012253" y="8947150"/>
                  <a:pt x="5012253" y="8947150"/>
                </a:cubicBezTo>
                <a:cubicBezTo>
                  <a:pt x="7673972" y="7990201"/>
                  <a:pt x="7673972" y="7990201"/>
                  <a:pt x="7673972" y="7990201"/>
                </a:cubicBezTo>
                <a:cubicBezTo>
                  <a:pt x="7740431" y="7966174"/>
                  <a:pt x="7740431" y="7966174"/>
                  <a:pt x="7740431" y="7966174"/>
                </a:cubicBezTo>
                <a:cubicBezTo>
                  <a:pt x="7728040" y="7923752"/>
                  <a:pt x="7731044" y="7879077"/>
                  <a:pt x="7749818" y="7838531"/>
                </a:cubicBezTo>
                <a:cubicBezTo>
                  <a:pt x="7770469" y="7794607"/>
                  <a:pt x="7806514" y="7761570"/>
                  <a:pt x="7852322" y="7745051"/>
                </a:cubicBezTo>
                <a:cubicBezTo>
                  <a:pt x="7853073" y="7744676"/>
                  <a:pt x="7854199" y="7744300"/>
                  <a:pt x="7854950" y="7743925"/>
                </a:cubicBezTo>
                <a:cubicBezTo>
                  <a:pt x="6857697" y="5037137"/>
                  <a:pt x="6857697" y="5037137"/>
                  <a:pt x="6857697" y="5037137"/>
                </a:cubicBezTo>
                <a:close/>
                <a:moveTo>
                  <a:pt x="11604625" y="0"/>
                </a:moveTo>
                <a:lnTo>
                  <a:pt x="12660312" y="2901949"/>
                </a:lnTo>
                <a:lnTo>
                  <a:pt x="13716000" y="5802312"/>
                </a:lnTo>
                <a:lnTo>
                  <a:pt x="14771688" y="8704262"/>
                </a:lnTo>
                <a:lnTo>
                  <a:pt x="15827376" y="11604624"/>
                </a:lnTo>
                <a:lnTo>
                  <a:pt x="12927012" y="12660312"/>
                </a:lnTo>
                <a:lnTo>
                  <a:pt x="10025062" y="13715999"/>
                </a:lnTo>
                <a:lnTo>
                  <a:pt x="7124700" y="14773274"/>
                </a:lnTo>
                <a:lnTo>
                  <a:pt x="4222751" y="15828962"/>
                </a:lnTo>
                <a:lnTo>
                  <a:pt x="3167063" y="12927012"/>
                </a:lnTo>
                <a:lnTo>
                  <a:pt x="2111376" y="10026649"/>
                </a:lnTo>
                <a:lnTo>
                  <a:pt x="1055688" y="7124699"/>
                </a:lnTo>
                <a:lnTo>
                  <a:pt x="0" y="4224337"/>
                </a:lnTo>
                <a:lnTo>
                  <a:pt x="2900363" y="3168649"/>
                </a:lnTo>
                <a:lnTo>
                  <a:pt x="5802312" y="2111374"/>
                </a:lnTo>
                <a:lnTo>
                  <a:pt x="8702675" y="1055687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5F5BF-8405-4DFF-BE3D-F7FB616786C2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9C40FC-0743-432B-8451-30B246320A69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12324085" y="592224"/>
            <a:ext cx="2628899" cy="25772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C9E3ABD-90CC-2E4B-8225-68262053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D2D-A80C-C446-B9DB-E22103D42518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647999" y="2802704"/>
            <a:ext cx="6564887" cy="2347520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[Type </a:t>
            </a:r>
            <a:r>
              <a:rPr lang="en-GB" dirty="0" err="1"/>
              <a:t>hier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9795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50376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2673-C640-3D4E-AC38-0DE4198B4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76120" y="4797152"/>
            <a:ext cx="3362325" cy="644278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cap="all" baseline="0"/>
            </a:lvl1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NAAM (NEEM CONTACT OP MET)</a:t>
            </a:r>
            <a:endParaRPr lang="nl-NZ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2E9F97-F600-DD49-BB60-C8FBE5F3E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6120" y="5748949"/>
            <a:ext cx="3432175" cy="75678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  +31 (0)30 663 7000</a:t>
            </a:r>
          </a:p>
          <a:p>
            <a:pPr lvl="0"/>
            <a:r>
              <a:rPr lang="en-GB"/>
              <a:t>E. ……….@</a:t>
            </a:r>
            <a:r>
              <a:rPr lang="en-GB" err="1"/>
              <a:t>ordina.nl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655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nl-NL"/>
              <a:t>[Klik op het pictogram om een foto in te voegen]</a:t>
            </a:r>
          </a:p>
        </p:txBody>
      </p:sp>
      <p:sp>
        <p:nvSpPr>
          <p:cNvPr id="7" name="Logo achtergrond (PHJU)"/>
          <p:cNvSpPr>
            <a:spLocks noGrp="1" noSelect="1"/>
          </p:cNvSpPr>
          <p:nvPr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Logo tekst (PHJU)"/>
          <p:cNvSpPr>
            <a:spLocks noGrp="1" noSelect="1"/>
          </p:cNvSpPr>
          <p:nvPr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Ahead of change (PHJU)"/>
          <p:cNvSpPr>
            <a:spLocks noGrp="1" noSelect="1" noChangeAspect="1"/>
          </p:cNvSpPr>
          <p:nvPr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7271727" y="3008827"/>
            <a:ext cx="4391494" cy="2808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F11AB9-ACB5-481F-88FD-2AFD1EF21799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12324085" y="3008826"/>
            <a:ext cx="2628899" cy="280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6" name="Hoofdstuk (JU-Free)">
            <a:extLst>
              <a:ext uri="{FF2B5EF4-FFF2-40B4-BE49-F238E27FC236}">
                <a16:creationId xmlns:a16="http://schemas.microsoft.com/office/drawing/2014/main" id="{179A5F75-9E9D-934F-A5DA-6BB86FE75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71221" y="2515051"/>
            <a:ext cx="4392000" cy="43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+mn-lt"/>
                <a:ea typeface="Roboto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[Hoofdstuk nummer]</a:t>
            </a:r>
          </a:p>
        </p:txBody>
      </p:sp>
    </p:spTree>
    <p:extLst>
      <p:ext uri="{BB962C8B-B14F-4D97-AF65-F5344CB8AC3E}">
        <p14:creationId xmlns:p14="http://schemas.microsoft.com/office/powerpoint/2010/main" val="166131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algn="r"/>
            <a:r>
              <a:rPr lang="nl-NL"/>
              <a:t>Hoofdstuk 1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nl-NL" sz="3600"/>
              <a:t>Hoofdstuk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43850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3" name="Tabeltitel (JU-Free)">
            <a:extLst>
              <a:ext uri="{FF2B5EF4-FFF2-40B4-BE49-F238E27FC236}">
                <a16:creationId xmlns:a16="http://schemas.microsoft.com/office/drawing/2014/main" id="{8BC10417-F34B-2747-A143-59701F1F007D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1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421231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6">
            <a:extLst>
              <a:ext uri="{FF2B5EF4-FFF2-40B4-BE49-F238E27FC236}">
                <a16:creationId xmlns:a16="http://schemas.microsoft.com/office/drawing/2014/main" id="{9F32A938-4545-FE4B-8B43-C2173BEAB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0F865-EBD4-894B-92A2-6A7C94A6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497B95-9F31-6943-9D93-FE251E51B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Tabeltitel (JU-Free)">
            <a:extLst>
              <a:ext uri="{FF2B5EF4-FFF2-40B4-BE49-F238E27FC236}">
                <a16:creationId xmlns:a16="http://schemas.microsoft.com/office/drawing/2014/main" id="{BBB67083-15AD-EE4F-88E8-1845D8E1F9D9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4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9" name="Table Placeholder 14">
            <a:extLst>
              <a:ext uri="{FF2B5EF4-FFF2-40B4-BE49-F238E27FC236}">
                <a16:creationId xmlns:a16="http://schemas.microsoft.com/office/drawing/2014/main" id="{A76684AB-DF38-2942-9067-BC1944CE5A50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1540A4B0-C4EA-6341-92D2-95E03B4A0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Blauwe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379308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2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008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463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376410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2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072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072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9072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621846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509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509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509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389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achtergrond"/>
          <p:cNvSpPr>
            <a:spLocks noSelect="1"/>
          </p:cNvSpPr>
          <p:nvPr userDrawn="1"/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4" name="Logo tekst"/>
          <p:cNvSpPr>
            <a:spLocks noSelect="1"/>
          </p:cNvSpPr>
          <p:nvPr userDrawn="1"/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7" name="Ahead of change"/>
          <p:cNvSpPr>
            <a:spLocks noSelect="1" noChangeAspect="1"/>
          </p:cNvSpPr>
          <p:nvPr userDrawn="1"/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9897422" y="6411940"/>
            <a:ext cx="1260222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>
                <a:solidFill>
                  <a:srgbClr val="F58220"/>
                </a:solidFill>
              </a:rPr>
              <a:t>|</a:t>
            </a:r>
            <a:r>
              <a:rPr lang="nl-NL" noProof="1"/>
              <a:t> </a:t>
            </a:r>
            <a:fld id="{74C395E7-400F-47A0-A220-1171A3F42FB3}" type="datetime4">
              <a:rPr lang="nl-NL" noProof="1" smtClean="0"/>
              <a:t>27 november 2023</a:t>
            </a:fld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3576535" y="6411940"/>
            <a:ext cx="6263881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/>
              <a:t>[Voettekst]</a:t>
            </a:r>
            <a:endParaRPr lang="nl-NL" sz="1100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500">
                <a:solidFill>
                  <a:srgbClr val="F58220"/>
                </a:solidFill>
                <a:latin typeface="+mn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648000" y="2250295"/>
            <a:ext cx="11027626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3"/>
            <a:r>
              <a:rPr lang="nl-NL" sz="1800" dirty="0">
                <a:solidFill>
                  <a:schemeClr val="accent1"/>
                </a:solidFill>
              </a:rPr>
              <a:t>Kop</a:t>
            </a:r>
          </a:p>
          <a:p>
            <a:pPr lvl="4"/>
            <a:r>
              <a:rPr lang="nl-NL" sz="1400" dirty="0"/>
              <a:t>Basistekst</a:t>
            </a:r>
          </a:p>
          <a:p>
            <a:pPr lvl="4"/>
            <a:r>
              <a:rPr lang="nl-NL" sz="14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Woord(en) accentueren</a:t>
            </a:r>
            <a:endParaRPr lang="nl-NL" sz="1200" dirty="0"/>
          </a:p>
          <a:p>
            <a:pPr lvl="5"/>
            <a:r>
              <a:rPr lang="nl-NL" sz="1200" dirty="0"/>
              <a:t>Basistekst klein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1400" dirty="0"/>
              <a:t>Opsomming 1e niveau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400" dirty="0"/>
              <a:t>Opsomming 2e niveau</a:t>
            </a:r>
          </a:p>
          <a:p>
            <a:pPr lvl="2"/>
            <a:r>
              <a:rPr lang="nl-NL" sz="1200" dirty="0"/>
              <a:t>Opsomming 1e niveau klein</a:t>
            </a:r>
          </a:p>
          <a:p>
            <a:pPr lvl="6"/>
            <a:r>
              <a:rPr lang="nl-NL" sz="1400" dirty="0"/>
              <a:t>Zwevend 1e niveau</a:t>
            </a:r>
          </a:p>
          <a:p>
            <a:pPr lvl="7"/>
            <a:r>
              <a:rPr lang="nl-NL" sz="1400" dirty="0"/>
              <a:t>Zwevend 2e niveau</a:t>
            </a:r>
          </a:p>
          <a:p>
            <a:pPr lvl="8"/>
            <a:r>
              <a:rPr lang="nl-NL" sz="1200" dirty="0"/>
              <a:t>Zwevend 1e niveau klein</a:t>
            </a:r>
          </a:p>
          <a:p>
            <a:pPr lvl="8"/>
            <a:endParaRPr lang="nl-NL" dirty="0"/>
          </a:p>
          <a:p>
            <a:pPr lvl="7"/>
            <a:r>
              <a:rPr lang="nl-NL" sz="1400" dirty="0"/>
              <a:t>Gebruik de knoppen voor Lijstniveau verlagen en verhogen om van tekststijl te wisselen. Deze knoppen staan op tabblad Start, groep Alinea. Gebruik dus niet de knoppen voor opsommingstekens en nummering.</a:t>
            </a:r>
          </a:p>
        </p:txBody>
      </p:sp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648000" y="592225"/>
            <a:ext cx="1102762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 Bold]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72" r:id="rId2"/>
    <p:sldLayoutId id="2147483736" r:id="rId3"/>
    <p:sldLayoutId id="2147483718" r:id="rId4"/>
    <p:sldLayoutId id="2147483719" r:id="rId5"/>
    <p:sldLayoutId id="2147483737" r:id="rId6"/>
    <p:sldLayoutId id="2147483738" r:id="rId7"/>
    <p:sldLayoutId id="2147483739" r:id="rId8"/>
    <p:sldLayoutId id="2147483743" r:id="rId9"/>
    <p:sldLayoutId id="2147483740" r:id="rId10"/>
    <p:sldLayoutId id="2147483742" r:id="rId11"/>
    <p:sldLayoutId id="2147483774" r:id="rId12"/>
    <p:sldLayoutId id="214748377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6" r:id="rId32"/>
    <p:sldLayoutId id="2147483767" r:id="rId33"/>
    <p:sldLayoutId id="2147483768" r:id="rId34"/>
    <p:sldLayoutId id="2147483723" r:id="rId35"/>
    <p:sldLayoutId id="2147483713" r:id="rId36"/>
    <p:sldLayoutId id="2147483714" r:id="rId37"/>
    <p:sldLayoutId id="2147483777" r:id="rId38"/>
    <p:sldLayoutId id="2147483776" r:id="rId39"/>
    <p:sldLayoutId id="2147483728" r:id="rId40"/>
    <p:sldLayoutId id="2147483765" r:id="rId41"/>
  </p:sldLayoutIdLst>
  <p:hf hdr="0" ftr="0" dt="0"/>
  <p:txStyles>
    <p:titleStyle>
      <a:lvl1pPr algn="l" defTabSz="1088610" rtl="0" eaLnBrk="1" latinLnBrk="0" hangingPunct="1">
        <a:lnSpc>
          <a:spcPct val="94000"/>
        </a:lnSpc>
        <a:spcBef>
          <a:spcPct val="0"/>
        </a:spcBef>
        <a:buNone/>
        <a:defRPr sz="3600" b="1" i="0" kern="1200" cap="all" spc="80" baseline="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342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000" indent="-342000" algn="l" defTabSz="1088610" rtl="0" eaLnBrk="1" latinLnBrk="0" hangingPunct="1">
        <a:lnSpc>
          <a:spcPct val="137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3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900" b="1" kern="1200" baseline="0">
          <a:solidFill>
            <a:schemeClr val="accent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342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200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hyperlink" Target="https://speakerdeck.com/rmcelreath/statistical-rethinking-2022-lecture-10?slide=18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6.xml"/><Relationship Id="rId18" Type="http://schemas.openxmlformats.org/officeDocument/2006/relationships/image" Target="../media/image37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4.png"/><Relationship Id="rId17" Type="http://schemas.openxmlformats.org/officeDocument/2006/relationships/customXml" Target="../ink/ink8.xml"/><Relationship Id="rId2" Type="http://schemas.openxmlformats.org/officeDocument/2006/relationships/image" Target="../media/image29.png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customXml" Target="../ink/ink5.xml"/><Relationship Id="rId24" Type="http://schemas.openxmlformats.org/officeDocument/2006/relationships/image" Target="../media/image4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33.png"/><Relationship Id="rId19" Type="http://schemas.openxmlformats.org/officeDocument/2006/relationships/customXml" Target="../ink/ink9.xml"/><Relationship Id="rId4" Type="http://schemas.openxmlformats.org/officeDocument/2006/relationships/image" Target="../media/image30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customXml" Target="../ink/ink13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customXml" Target="../ink/ink1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24.xml"/><Relationship Id="rId18" Type="http://schemas.openxmlformats.org/officeDocument/2006/relationships/image" Target="../media/image34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39.png"/><Relationship Id="rId17" Type="http://schemas.openxmlformats.org/officeDocument/2006/relationships/customXml" Target="../ink/ink26.xml"/><Relationship Id="rId2" Type="http://schemas.openxmlformats.org/officeDocument/2006/relationships/image" Target="../media/image2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customXml" Target="../ink/ink22.xml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customXml" Target="../ink/ink28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customXml" Target="../ink/ink36.xml"/><Relationship Id="rId26" Type="http://schemas.openxmlformats.org/officeDocument/2006/relationships/customXml" Target="../ink/ink40.xml"/><Relationship Id="rId3" Type="http://schemas.openxmlformats.org/officeDocument/2006/relationships/image" Target="../media/image49.png"/><Relationship Id="rId21" Type="http://schemas.openxmlformats.org/officeDocument/2006/relationships/image" Target="../media/image60.png"/><Relationship Id="rId7" Type="http://schemas.openxmlformats.org/officeDocument/2006/relationships/image" Target="../media/image53.png"/><Relationship Id="rId12" Type="http://schemas.openxmlformats.org/officeDocument/2006/relationships/customXml" Target="../ink/ink33.xml"/><Relationship Id="rId17" Type="http://schemas.openxmlformats.org/officeDocument/2006/relationships/image" Target="../media/image58.png"/><Relationship Id="rId25" Type="http://schemas.openxmlformats.org/officeDocument/2006/relationships/image" Target="../media/image62.png"/><Relationship Id="rId33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30.xml"/><Relationship Id="rId11" Type="http://schemas.openxmlformats.org/officeDocument/2006/relationships/image" Target="../media/image55.png"/><Relationship Id="rId24" Type="http://schemas.openxmlformats.org/officeDocument/2006/relationships/customXml" Target="../ink/ink39.xml"/><Relationship Id="rId32" Type="http://schemas.openxmlformats.org/officeDocument/2006/relationships/customXml" Target="../ink/ink43.xml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28" Type="http://schemas.openxmlformats.org/officeDocument/2006/relationships/customXml" Target="../ink/ink41.xml"/><Relationship Id="rId10" Type="http://schemas.openxmlformats.org/officeDocument/2006/relationships/customXml" Target="../ink/ink32.xml"/><Relationship Id="rId19" Type="http://schemas.openxmlformats.org/officeDocument/2006/relationships/image" Target="../media/image59.png"/><Relationship Id="rId31" Type="http://schemas.openxmlformats.org/officeDocument/2006/relationships/image" Target="../media/image65.png"/><Relationship Id="rId4" Type="http://schemas.openxmlformats.org/officeDocument/2006/relationships/customXml" Target="../ink/ink29.xml"/><Relationship Id="rId9" Type="http://schemas.openxmlformats.org/officeDocument/2006/relationships/image" Target="../media/image54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63.png"/><Relationship Id="rId30" Type="http://schemas.openxmlformats.org/officeDocument/2006/relationships/customXml" Target="../ink/ink42.xml"/><Relationship Id="rId8" Type="http://schemas.openxmlformats.org/officeDocument/2006/relationships/customXml" Target="../ink/ink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63.png"/><Relationship Id="rId18" Type="http://schemas.openxmlformats.org/officeDocument/2006/relationships/customXml" Target="../ink/ink52.xml"/><Relationship Id="rId26" Type="http://schemas.openxmlformats.org/officeDocument/2006/relationships/customXml" Target="../ink/ink58.xml"/><Relationship Id="rId3" Type="http://schemas.openxmlformats.org/officeDocument/2006/relationships/image" Target="../media/image49.png"/><Relationship Id="rId21" Type="http://schemas.openxmlformats.org/officeDocument/2006/relationships/customXml" Target="../ink/ink55.xml"/><Relationship Id="rId7" Type="http://schemas.openxmlformats.org/officeDocument/2006/relationships/image" Target="../media/image60.png"/><Relationship Id="rId12" Type="http://schemas.openxmlformats.org/officeDocument/2006/relationships/customXml" Target="../ink/ink48.xml"/><Relationship Id="rId17" Type="http://schemas.openxmlformats.org/officeDocument/2006/relationships/customXml" Target="../ink/ink51.xml"/><Relationship Id="rId25" Type="http://schemas.openxmlformats.org/officeDocument/2006/relationships/image" Target="../media/image69.png"/><Relationship Id="rId2" Type="http://schemas.openxmlformats.org/officeDocument/2006/relationships/image" Target="../media/image67.png"/><Relationship Id="rId16" Type="http://schemas.openxmlformats.org/officeDocument/2006/relationships/customXml" Target="../ink/ink50.xml"/><Relationship Id="rId20" Type="http://schemas.openxmlformats.org/officeDocument/2006/relationships/customXml" Target="../ink/ink54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5.xml"/><Relationship Id="rId11" Type="http://schemas.openxmlformats.org/officeDocument/2006/relationships/image" Target="../media/image62.png"/><Relationship Id="rId24" Type="http://schemas.openxmlformats.org/officeDocument/2006/relationships/customXml" Target="../ink/ink57.xml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10" Type="http://schemas.openxmlformats.org/officeDocument/2006/relationships/customXml" Target="../ink/ink47.xml"/><Relationship Id="rId19" Type="http://schemas.openxmlformats.org/officeDocument/2006/relationships/customXml" Target="../ink/ink53.xml"/><Relationship Id="rId4" Type="http://schemas.openxmlformats.org/officeDocument/2006/relationships/customXml" Target="../ink/ink44.xml"/><Relationship Id="rId9" Type="http://schemas.openxmlformats.org/officeDocument/2006/relationships/image" Target="../media/image61.png"/><Relationship Id="rId14" Type="http://schemas.openxmlformats.org/officeDocument/2006/relationships/customXml" Target="../ink/ink49.xml"/><Relationship Id="rId22" Type="http://schemas.openxmlformats.org/officeDocument/2006/relationships/customXml" Target="../ink/ink56.xml"/><Relationship Id="rId27" Type="http://schemas.openxmlformats.org/officeDocument/2006/relationships/customXml" Target="../ink/ink5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dina-Group/20231130-data-science-hackathon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customXml" Target="../ink/ink60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customXml" Target="../ink/ink6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www.ncbi.nlm.nih.gov/pmc/articles/PMC4877414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www.youtube.com/watch?v=2dv7NrYExzo" TargetMode="Externa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bablecausation.com/" TargetMode="External"/><Relationship Id="rId2" Type="http://schemas.openxmlformats.org/officeDocument/2006/relationships/hyperlink" Target="https://www.youtube.com/watch?v=rBv39pK1iEs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D2B032D9-0D70-2347-9589-CDB013E6CC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6679" r="16679"/>
          <a:stretch/>
        </p:blipFill>
        <p:spPr/>
      </p:pic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202FEF5-D3E0-B346-8468-31DD0531E94C}"/>
              </a:ext>
            </a:extLst>
          </p:cNvPr>
          <p:cNvSpPr>
            <a:spLocks noGrp="1"/>
          </p:cNvSpPr>
          <p:nvPr>
            <p:ph type="body" idx="100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1C621546-72E6-484B-914F-296C5DA49D0B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DE12A4-BE37-5746-8B94-F6D98A2F961E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E8DDD56-9718-A445-AE98-1CBC33973EA7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7B0C504-BD82-564B-8EA6-A9251FB89F92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>
          <a:xfrm>
            <a:off x="7477125" y="2771729"/>
            <a:ext cx="4428000" cy="1705589"/>
          </a:xfrm>
        </p:spPr>
        <p:txBody>
          <a:bodyPr/>
          <a:lstStyle/>
          <a:p>
            <a:pPr lvl="0"/>
            <a:r>
              <a:rPr lang="en-US" sz="48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Causal and statistical inference: </a:t>
            </a:r>
          </a:p>
          <a:p>
            <a:pPr lvl="0"/>
            <a:r>
              <a:rPr lang="en-US" sz="4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 introduction</a:t>
            </a:r>
          </a:p>
          <a:p>
            <a:pPr lvl="0"/>
            <a:r>
              <a:rPr lang="en-US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XAI hackathon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47132-3A05-4F41-A608-D18B5E588544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>
          <a:xfrm>
            <a:off x="7477125" y="5935777"/>
            <a:ext cx="3406775" cy="342900"/>
          </a:xfrm>
        </p:spPr>
        <p:txBody>
          <a:bodyPr/>
          <a:lstStyle/>
          <a:p>
            <a:r>
              <a:rPr lang="nl-NL" dirty="0"/>
              <a:t>David Pinho</a:t>
            </a:r>
          </a:p>
          <a:p>
            <a:r>
              <a:rPr lang="nl-NL" dirty="0"/>
              <a:t>30-11-2023</a:t>
            </a:r>
          </a:p>
        </p:txBody>
      </p:sp>
    </p:spTree>
    <p:extLst>
      <p:ext uri="{BB962C8B-B14F-4D97-AF65-F5344CB8AC3E}">
        <p14:creationId xmlns:p14="http://schemas.microsoft.com/office/powerpoint/2010/main" val="3156533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10</a:t>
            </a:fld>
            <a:endParaRPr lang="nl-NL" noProof="1"/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3C8E664C-37F7-12F2-5F1A-91727EB44532}"/>
              </a:ext>
            </a:extLst>
          </p:cNvPr>
          <p:cNvSpPr txBox="1">
            <a:spLocks/>
          </p:cNvSpPr>
          <p:nvPr/>
        </p:nvSpPr>
        <p:spPr bwMode="gray">
          <a:xfrm>
            <a:off x="647700" y="486603"/>
            <a:ext cx="11027626" cy="449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88610" rtl="0" eaLnBrk="1" latinLnBrk="0" hangingPunct="1">
              <a:lnSpc>
                <a:spcPct val="94000"/>
              </a:lnSpc>
              <a:spcBef>
                <a:spcPct val="0"/>
              </a:spcBef>
              <a:buNone/>
              <a:defRPr sz="3600" b="1" i="0" kern="1200" cap="all" spc="80" baseline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lvl="0"/>
            <a:r>
              <a:rPr lang="nl-NL" sz="2400" dirty="0">
                <a:latin typeface="Roboto Condensed"/>
                <a:ea typeface="Roboto Condensed"/>
              </a:rPr>
              <a:t>“control </a:t>
            </a:r>
            <a:r>
              <a:rPr lang="nl-NL" sz="2400" dirty="0" err="1">
                <a:latin typeface="Roboto Condensed"/>
                <a:ea typeface="Roboto Condensed"/>
              </a:rPr>
              <a:t>for</a:t>
            </a:r>
            <a:r>
              <a:rPr lang="nl-NL" sz="2400" dirty="0">
                <a:latin typeface="Roboto Condensed"/>
                <a:ea typeface="Roboto Condensed"/>
              </a:rPr>
              <a:t> as </a:t>
            </a:r>
            <a:r>
              <a:rPr lang="nl-NL" sz="2400" dirty="0" err="1">
                <a:latin typeface="Roboto Condensed"/>
                <a:ea typeface="Roboto Condensed"/>
              </a:rPr>
              <a:t>many</a:t>
            </a:r>
            <a:r>
              <a:rPr lang="nl-NL" sz="2400" dirty="0">
                <a:latin typeface="Roboto Condensed"/>
                <a:ea typeface="Roboto Condensed"/>
              </a:rPr>
              <a:t> factors as </a:t>
            </a:r>
            <a:r>
              <a:rPr lang="nl-NL" sz="2400" dirty="0" err="1">
                <a:latin typeface="Roboto Condensed"/>
                <a:ea typeface="Roboto Condensed"/>
              </a:rPr>
              <a:t>possible</a:t>
            </a:r>
            <a:r>
              <a:rPr lang="nl-NL" sz="2400" dirty="0">
                <a:latin typeface="Roboto Condensed"/>
                <a:ea typeface="Roboto Condensed"/>
              </a:rPr>
              <a:t> [</a:t>
            </a:r>
            <a:r>
              <a:rPr lang="nl-NL" sz="2400" dirty="0" err="1">
                <a:latin typeface="Roboto Condensed"/>
                <a:ea typeface="Roboto Condensed"/>
              </a:rPr>
              <a:t>by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including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all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inputs</a:t>
            </a:r>
            <a:r>
              <a:rPr lang="nl-NL" sz="2400" dirty="0">
                <a:latin typeface="Roboto Condensed"/>
                <a:ea typeface="Roboto Condensed"/>
              </a:rPr>
              <a:t>]”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FE8486C1-5BFA-110B-B68B-A25BAE3CD190}"/>
              </a:ext>
            </a:extLst>
          </p:cNvPr>
          <p:cNvSpPr txBox="1">
            <a:spLocks/>
          </p:cNvSpPr>
          <p:nvPr/>
        </p:nvSpPr>
        <p:spPr bwMode="gray">
          <a:xfrm>
            <a:off x="647700" y="1612980"/>
            <a:ext cx="6370320" cy="26732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Don’t add inputs to your model blindly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When you “control”/adjust for a cause, you can create a bias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But not including that input can also fail to account for biases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It depends!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Overfitting is still an issue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9DD8AA2-5858-E9CE-42BB-7667BE24B042}"/>
              </a:ext>
            </a:extLst>
          </p:cNvPr>
          <p:cNvSpPr txBox="1">
            <a:spLocks/>
          </p:cNvSpPr>
          <p:nvPr/>
        </p:nvSpPr>
        <p:spPr bwMode="gray">
          <a:xfrm>
            <a:off x="647700" y="825287"/>
            <a:ext cx="10896300" cy="51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sz="2000" dirty="0" err="1"/>
              <a:t>Models</a:t>
            </a:r>
            <a:r>
              <a:rPr lang="nl-NL" sz="2000" dirty="0"/>
              <a:t> are </a:t>
            </a:r>
            <a:r>
              <a:rPr lang="nl-NL" sz="2000" dirty="0" err="1"/>
              <a:t>seen</a:t>
            </a:r>
            <a:r>
              <a:rPr lang="nl-NL" sz="2000" dirty="0"/>
              <a:t> as tools </a:t>
            </a:r>
            <a:r>
              <a:rPr lang="nl-NL" sz="2000" dirty="0" err="1"/>
              <a:t>that</a:t>
            </a:r>
            <a:r>
              <a:rPr lang="nl-NL" sz="2000" dirty="0"/>
              <a:t> have </a:t>
            </a:r>
            <a:r>
              <a:rPr lang="nl-NL" sz="2000" dirty="0" err="1"/>
              <a:t>the</a:t>
            </a:r>
            <a:r>
              <a:rPr lang="nl-NL" sz="2000" dirty="0"/>
              <a:t> power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magically</a:t>
            </a:r>
            <a:r>
              <a:rPr lang="nl-NL" sz="2000" dirty="0"/>
              <a:t> </a:t>
            </a:r>
            <a:r>
              <a:rPr lang="nl-NL" sz="2000" dirty="0" err="1"/>
              <a:t>randomize</a:t>
            </a:r>
            <a:r>
              <a:rPr lang="nl-NL" sz="2000" dirty="0"/>
              <a:t> non-random </a:t>
            </a:r>
            <a:r>
              <a:rPr lang="nl-NL" sz="2000" dirty="0" err="1"/>
              <a:t>experiments</a:t>
            </a:r>
            <a:endParaRPr lang="nl-NL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3144E4-1ECE-9D54-FA1F-A7F19DA9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1865598"/>
            <a:ext cx="4102844" cy="37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3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11</a:t>
            </a:fld>
            <a:endParaRPr lang="nl-NL" noProof="1"/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3C8E664C-37F7-12F2-5F1A-91727EB44532}"/>
              </a:ext>
            </a:extLst>
          </p:cNvPr>
          <p:cNvSpPr txBox="1">
            <a:spLocks/>
          </p:cNvSpPr>
          <p:nvPr/>
        </p:nvSpPr>
        <p:spPr bwMode="gray">
          <a:xfrm>
            <a:off x="647700" y="486603"/>
            <a:ext cx="11027626" cy="449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88610" rtl="0" eaLnBrk="1" latinLnBrk="0" hangingPunct="1">
              <a:lnSpc>
                <a:spcPct val="94000"/>
              </a:lnSpc>
              <a:spcBef>
                <a:spcPct val="0"/>
              </a:spcBef>
              <a:buNone/>
              <a:defRPr sz="3600" b="1" i="0" kern="1200" cap="all" spc="80" baseline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lvl="0"/>
            <a:r>
              <a:rPr lang="nl-NL" sz="2400" dirty="0" err="1">
                <a:latin typeface="Roboto Condensed"/>
                <a:ea typeface="Roboto Condensed"/>
              </a:rPr>
              <a:t>Example</a:t>
            </a:r>
            <a:r>
              <a:rPr lang="nl-NL" sz="2400" dirty="0">
                <a:latin typeface="Roboto Condensed"/>
                <a:ea typeface="Roboto Condensed"/>
              </a:rPr>
              <a:t>: </a:t>
            </a:r>
            <a:r>
              <a:rPr lang="nl-NL" sz="2400" dirty="0" err="1">
                <a:latin typeface="Roboto Condensed"/>
                <a:ea typeface="Roboto Condensed"/>
              </a:rPr>
              <a:t>adding</a:t>
            </a:r>
            <a:r>
              <a:rPr lang="nl-NL" sz="2400" dirty="0">
                <a:latin typeface="Roboto Condensed"/>
                <a:ea typeface="Roboto Condensed"/>
              </a:rPr>
              <a:t> variables leads </a:t>
            </a:r>
            <a:r>
              <a:rPr lang="nl-NL" sz="2400" dirty="0" err="1">
                <a:latin typeface="Roboto Condensed"/>
                <a:ea typeface="Roboto Condensed"/>
              </a:rPr>
              <a:t>to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worse</a:t>
            </a:r>
            <a:r>
              <a:rPr lang="nl-NL" sz="2400" dirty="0">
                <a:latin typeface="Roboto Condensed"/>
                <a:ea typeface="Roboto Condensed"/>
              </a:rPr>
              <a:t>  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FE8486C1-5BFA-110B-B68B-A25BAE3CD190}"/>
              </a:ext>
            </a:extLst>
          </p:cNvPr>
          <p:cNvSpPr txBox="1">
            <a:spLocks/>
          </p:cNvSpPr>
          <p:nvPr/>
        </p:nvSpPr>
        <p:spPr bwMode="gray">
          <a:xfrm>
            <a:off x="647700" y="1612980"/>
            <a:ext cx="6370320" cy="26732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3E601-FEC9-CE20-EC88-039F5D15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592" y="1271982"/>
            <a:ext cx="6370872" cy="1188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DE44BA-E2EB-4FF6-9D76-B6347DF407B8}"/>
              </a:ext>
            </a:extLst>
          </p:cNvPr>
          <p:cNvSpPr txBox="1"/>
          <p:nvPr/>
        </p:nvSpPr>
        <p:spPr>
          <a:xfrm>
            <a:off x="3775074" y="5708578"/>
            <a:ext cx="54768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https://speakerdeck.com/rmcelreath/statistical-rethinking-2022-lecture-10?slide=18</a:t>
            </a:r>
            <a:endParaRPr lang="en-US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28566-B6AE-377B-DF1C-61D48DD8A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049" y="2816326"/>
            <a:ext cx="5738358" cy="27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89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12</a:t>
            </a:fld>
            <a:endParaRPr lang="nl-NL" noProof="1"/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3C8E664C-37F7-12F2-5F1A-91727EB44532}"/>
              </a:ext>
            </a:extLst>
          </p:cNvPr>
          <p:cNvSpPr txBox="1">
            <a:spLocks/>
          </p:cNvSpPr>
          <p:nvPr/>
        </p:nvSpPr>
        <p:spPr bwMode="gray">
          <a:xfrm>
            <a:off x="647700" y="486603"/>
            <a:ext cx="11027626" cy="449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88610" rtl="0" eaLnBrk="1" latinLnBrk="0" hangingPunct="1">
              <a:lnSpc>
                <a:spcPct val="94000"/>
              </a:lnSpc>
              <a:spcBef>
                <a:spcPct val="0"/>
              </a:spcBef>
              <a:buNone/>
              <a:defRPr sz="3600" b="1" i="0" kern="1200" cap="all" spc="80" baseline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lvl="0"/>
            <a:r>
              <a:rPr lang="nl-NL" sz="2400" dirty="0">
                <a:latin typeface="Roboto Condensed"/>
                <a:ea typeface="Roboto Condensed"/>
              </a:rPr>
              <a:t>“High </a:t>
            </a:r>
            <a:r>
              <a:rPr lang="nl-NL" sz="2400" dirty="0" err="1">
                <a:latin typeface="Roboto Condensed"/>
                <a:ea typeface="Roboto Condensed"/>
              </a:rPr>
              <a:t>variance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doesn’t</a:t>
            </a:r>
            <a:r>
              <a:rPr lang="nl-NL" sz="2400" dirty="0">
                <a:latin typeface="Roboto Condensed"/>
                <a:ea typeface="Roboto Condensed"/>
              </a:rPr>
              <a:t> matter, </a:t>
            </a:r>
            <a:r>
              <a:rPr lang="nl-NL" sz="2400" dirty="0" err="1">
                <a:latin typeface="Roboto Condensed"/>
                <a:ea typeface="Roboto Condensed"/>
              </a:rPr>
              <a:t>give</a:t>
            </a:r>
            <a:r>
              <a:rPr lang="nl-NL" sz="2400" dirty="0">
                <a:latin typeface="Roboto Condensed"/>
                <a:ea typeface="Roboto Condensed"/>
              </a:rPr>
              <a:t> me low bias”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FE8486C1-5BFA-110B-B68B-A25BAE3CD190}"/>
              </a:ext>
            </a:extLst>
          </p:cNvPr>
          <p:cNvSpPr txBox="1">
            <a:spLocks/>
          </p:cNvSpPr>
          <p:nvPr/>
        </p:nvSpPr>
        <p:spPr bwMode="gray">
          <a:xfrm>
            <a:off x="647700" y="1612980"/>
            <a:ext cx="6370320" cy="3098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Used as a justification to use linear regression everywhere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Take it to an extreme and it’s a justification for overfitting everywhere</a:t>
            </a:r>
          </a:p>
          <a:p>
            <a:pPr lvl="3"/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It’s possible to have lower bias AND lower variance</a:t>
            </a:r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Example: non-linear relationship modeled with linear regression vs spline with regularization; or when capture add heterogenous effects because you can include more variables</a:t>
            </a:r>
          </a:p>
          <a:p>
            <a:pPr lvl="3"/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practice you don’t know where error comes from (bias or variance)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Occam’s Razor (principle of parsimony) doesn’t tell you about tradeoffs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So, use prediction performance as your anchor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9DD8AA2-5858-E9CE-42BB-7667BE24B042}"/>
              </a:ext>
            </a:extLst>
          </p:cNvPr>
          <p:cNvSpPr txBox="1">
            <a:spLocks/>
          </p:cNvSpPr>
          <p:nvPr/>
        </p:nvSpPr>
        <p:spPr bwMode="gray">
          <a:xfrm>
            <a:off x="647700" y="825287"/>
            <a:ext cx="10896300" cy="51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sz="2000" dirty="0" err="1"/>
              <a:t>Models</a:t>
            </a:r>
            <a:r>
              <a:rPr lang="nl-NL" sz="2000" dirty="0"/>
              <a:t> are </a:t>
            </a:r>
            <a:r>
              <a:rPr lang="nl-NL" sz="2000" dirty="0" err="1"/>
              <a:t>seen</a:t>
            </a:r>
            <a:r>
              <a:rPr lang="nl-NL" sz="2000" dirty="0"/>
              <a:t> as tools </a:t>
            </a:r>
            <a:r>
              <a:rPr lang="nl-NL" sz="2000" dirty="0" err="1"/>
              <a:t>that</a:t>
            </a:r>
            <a:r>
              <a:rPr lang="nl-NL" sz="2000" dirty="0"/>
              <a:t> have </a:t>
            </a:r>
            <a:r>
              <a:rPr lang="nl-NL" sz="2000" dirty="0" err="1"/>
              <a:t>the</a:t>
            </a:r>
            <a:r>
              <a:rPr lang="nl-NL" sz="2000" dirty="0"/>
              <a:t> power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magically</a:t>
            </a:r>
            <a:r>
              <a:rPr lang="nl-NL" sz="2000" dirty="0"/>
              <a:t> </a:t>
            </a:r>
            <a:r>
              <a:rPr lang="nl-NL" sz="2000" dirty="0" err="1"/>
              <a:t>randomize</a:t>
            </a:r>
            <a:r>
              <a:rPr lang="nl-NL" sz="2000" dirty="0"/>
              <a:t> non-random </a:t>
            </a:r>
            <a:r>
              <a:rPr lang="nl-NL" sz="2000" dirty="0" err="1"/>
              <a:t>experiments</a:t>
            </a:r>
            <a:endParaRPr lang="nl-NL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557EC15-C155-16F5-0A91-611E2AC7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18" y="2247899"/>
            <a:ext cx="4357332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66C1061-0FC2-F13A-B74B-EC127030BDDC}"/>
              </a:ext>
            </a:extLst>
          </p:cNvPr>
          <p:cNvSpPr/>
          <p:nvPr/>
        </p:nvSpPr>
        <p:spPr>
          <a:xfrm rot="1154529">
            <a:off x="6842911" y="2141218"/>
            <a:ext cx="461716" cy="213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8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13</a:t>
            </a:fld>
            <a:endParaRPr lang="nl-NL" noProof="1"/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3C8E664C-37F7-12F2-5F1A-91727EB44532}"/>
              </a:ext>
            </a:extLst>
          </p:cNvPr>
          <p:cNvSpPr txBox="1">
            <a:spLocks/>
          </p:cNvSpPr>
          <p:nvPr/>
        </p:nvSpPr>
        <p:spPr bwMode="gray">
          <a:xfrm>
            <a:off x="647700" y="486603"/>
            <a:ext cx="11027626" cy="449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88610" rtl="0" eaLnBrk="1" latinLnBrk="0" hangingPunct="1">
              <a:lnSpc>
                <a:spcPct val="94000"/>
              </a:lnSpc>
              <a:spcBef>
                <a:spcPct val="0"/>
              </a:spcBef>
              <a:buNone/>
              <a:defRPr sz="3600" b="1" i="0" kern="1200" cap="all" spc="80" baseline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lvl="0"/>
            <a:r>
              <a:rPr lang="nl-NL" sz="2400" dirty="0">
                <a:latin typeface="Roboto Condensed"/>
                <a:ea typeface="Roboto Condensed"/>
              </a:rPr>
              <a:t>“</a:t>
            </a:r>
            <a:r>
              <a:rPr lang="nl-NL" sz="2400" dirty="0" err="1">
                <a:latin typeface="Roboto Condensed"/>
                <a:ea typeface="Roboto Condensed"/>
              </a:rPr>
              <a:t>You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can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only</a:t>
            </a:r>
            <a:r>
              <a:rPr lang="nl-NL" sz="2400" dirty="0">
                <a:latin typeface="Roboto Condensed"/>
                <a:ea typeface="Roboto Condensed"/>
              </a:rPr>
              <a:t> do </a:t>
            </a:r>
            <a:r>
              <a:rPr lang="nl-NL" sz="2400" dirty="0" err="1">
                <a:latin typeface="Roboto Condensed"/>
                <a:ea typeface="Roboto Condensed"/>
              </a:rPr>
              <a:t>inference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if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you</a:t>
            </a:r>
            <a:r>
              <a:rPr lang="nl-NL" sz="2400" dirty="0">
                <a:latin typeface="Roboto Condensed"/>
                <a:ea typeface="Roboto Condensed"/>
              </a:rPr>
              <a:t> have more </a:t>
            </a:r>
            <a:r>
              <a:rPr lang="nl-NL" sz="2400" dirty="0" err="1">
                <a:latin typeface="Roboto Condensed"/>
                <a:ea typeface="Roboto Condensed"/>
              </a:rPr>
              <a:t>than</a:t>
            </a:r>
            <a:r>
              <a:rPr lang="nl-NL" sz="2400" dirty="0">
                <a:latin typeface="Roboto Condensed"/>
                <a:ea typeface="Roboto Condensed"/>
              </a:rPr>
              <a:t> 30 </a:t>
            </a:r>
            <a:r>
              <a:rPr lang="nl-NL" sz="2400" dirty="0" err="1">
                <a:latin typeface="Roboto Condensed"/>
                <a:ea typeface="Roboto Condensed"/>
              </a:rPr>
              <a:t>observations</a:t>
            </a:r>
            <a:r>
              <a:rPr lang="nl-NL" sz="2400" dirty="0">
                <a:latin typeface="Roboto Condensed"/>
                <a:ea typeface="Roboto Condensed"/>
              </a:rPr>
              <a:t>”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FE8486C1-5BFA-110B-B68B-A25BAE3CD190}"/>
              </a:ext>
            </a:extLst>
          </p:cNvPr>
          <p:cNvSpPr txBox="1">
            <a:spLocks/>
          </p:cNvSpPr>
          <p:nvPr/>
        </p:nvSpPr>
        <p:spPr bwMode="gray">
          <a:xfrm>
            <a:off x="647700" y="1612980"/>
            <a:ext cx="6370320" cy="3098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Some types of models/tests (but not all) have 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There’s no hard cutoff or minimum</a:t>
            </a:r>
          </a:p>
          <a:p>
            <a:pPr lvl="3"/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depends on noise (unexplained variance) and effect size</a:t>
            </a:r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More noise? Larger the sample size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Larger effect size? Smaller sample size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Prior knowledge influences these things, not just the data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9DD8AA2-5858-E9CE-42BB-7667BE24B042}"/>
              </a:ext>
            </a:extLst>
          </p:cNvPr>
          <p:cNvSpPr txBox="1">
            <a:spLocks/>
          </p:cNvSpPr>
          <p:nvPr/>
        </p:nvSpPr>
        <p:spPr bwMode="gray">
          <a:xfrm>
            <a:off x="647700" y="825287"/>
            <a:ext cx="10896300" cy="51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sz="2000" dirty="0" err="1"/>
              <a:t>Models</a:t>
            </a:r>
            <a:r>
              <a:rPr lang="nl-NL" sz="2000" dirty="0"/>
              <a:t> are </a:t>
            </a:r>
            <a:r>
              <a:rPr lang="nl-NL" sz="2000" dirty="0" err="1"/>
              <a:t>seen</a:t>
            </a:r>
            <a:r>
              <a:rPr lang="nl-NL" sz="2000" dirty="0"/>
              <a:t> as tools </a:t>
            </a:r>
            <a:r>
              <a:rPr lang="nl-NL" sz="2000" dirty="0" err="1"/>
              <a:t>that</a:t>
            </a:r>
            <a:r>
              <a:rPr lang="nl-NL" sz="2000" dirty="0"/>
              <a:t> have </a:t>
            </a:r>
            <a:r>
              <a:rPr lang="nl-NL" sz="2000" dirty="0" err="1"/>
              <a:t>the</a:t>
            </a:r>
            <a:r>
              <a:rPr lang="nl-NL" sz="2000" dirty="0"/>
              <a:t> power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magically</a:t>
            </a:r>
            <a:r>
              <a:rPr lang="nl-NL" sz="2000" dirty="0"/>
              <a:t> </a:t>
            </a:r>
            <a:r>
              <a:rPr lang="nl-NL" sz="2000" dirty="0" err="1"/>
              <a:t>randomize</a:t>
            </a:r>
            <a:r>
              <a:rPr lang="nl-NL" sz="2000" dirty="0"/>
              <a:t> non-random </a:t>
            </a:r>
            <a:r>
              <a:rPr lang="nl-NL" sz="2000" dirty="0" err="1"/>
              <a:t>experiments</a:t>
            </a:r>
            <a:endParaRPr lang="nl-NL" sz="2000" dirty="0"/>
          </a:p>
        </p:txBody>
      </p:sp>
      <p:pic>
        <p:nvPicPr>
          <p:cNvPr id="4" name="Picture 3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0611519E-034D-D1E3-5C9C-EFBF84020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5" y="3830613"/>
            <a:ext cx="2315210" cy="2315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E01F6-A695-156A-04EC-07A5728A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410" y="3830613"/>
            <a:ext cx="2315210" cy="2315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A2293-D750-F644-B3CA-87C3418AD628}"/>
              </a:ext>
            </a:extLst>
          </p:cNvPr>
          <p:cNvSpPr txBox="1"/>
          <p:nvPr/>
        </p:nvSpPr>
        <p:spPr>
          <a:xfrm>
            <a:off x="3380105" y="4711700"/>
            <a:ext cx="58124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Medical treatment in patients with identical outcome </a:t>
            </a:r>
            <a:r>
              <a:rPr lang="en-US" sz="1200" dirty="0"/>
              <a:t>vs </a:t>
            </a:r>
            <a:r>
              <a:rPr lang="en-US" sz="1200" b="1" dirty="0"/>
              <a:t>CTR in</a:t>
            </a:r>
            <a:r>
              <a:rPr lang="en-US" sz="1200" dirty="0"/>
              <a:t> </a:t>
            </a:r>
            <a:r>
              <a:rPr lang="en-US" sz="1200" b="1" dirty="0"/>
              <a:t>marketing campaign</a:t>
            </a:r>
          </a:p>
        </p:txBody>
      </p:sp>
    </p:spTree>
    <p:extLst>
      <p:ext uri="{BB962C8B-B14F-4D97-AF65-F5344CB8AC3E}">
        <p14:creationId xmlns:p14="http://schemas.microsoft.com/office/powerpoint/2010/main" val="167005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BB946C7-9699-5688-10F9-DB554F447D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>
            <a:normAutofit/>
          </a:bodyPr>
          <a:lstStyle/>
          <a:p>
            <a:endParaRPr lang="en-US" sz="4400" b="1" dirty="0"/>
          </a:p>
          <a:p>
            <a:r>
              <a:rPr lang="en-US" sz="4400" b="1" dirty="0"/>
              <a:t>Causal</a:t>
            </a:r>
            <a:r>
              <a:rPr lang="en-US" sz="4400" dirty="0"/>
              <a:t> </a:t>
            </a:r>
            <a:r>
              <a:rPr lang="en-US" sz="4400" b="1" dirty="0"/>
              <a:t>inference</a:t>
            </a:r>
            <a:endParaRPr lang="en-US" sz="44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8CFC4C9-2DFC-CF62-49B1-E3CA60EAB2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86795-FBD6-16CD-CCA9-9C9C78DE7F3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15</a:t>
            </a:fld>
            <a:endParaRPr lang="nl-NL" noProof="1"/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3C8E664C-37F7-12F2-5F1A-91727EB44532}"/>
              </a:ext>
            </a:extLst>
          </p:cNvPr>
          <p:cNvSpPr txBox="1">
            <a:spLocks/>
          </p:cNvSpPr>
          <p:nvPr/>
        </p:nvSpPr>
        <p:spPr bwMode="gray">
          <a:xfrm>
            <a:off x="647700" y="486603"/>
            <a:ext cx="11027626" cy="449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88610" rtl="0" eaLnBrk="1" latinLnBrk="0" hangingPunct="1">
              <a:lnSpc>
                <a:spcPct val="94000"/>
              </a:lnSpc>
              <a:spcBef>
                <a:spcPct val="0"/>
              </a:spcBef>
              <a:buNone/>
              <a:defRPr sz="3600" b="1" i="0" kern="1200" cap="all" spc="80" baseline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lvl="0"/>
            <a:r>
              <a:rPr lang="nl-NL" sz="2400" dirty="0" err="1">
                <a:latin typeface="Roboto Condensed"/>
                <a:ea typeface="Roboto Condensed"/>
              </a:rPr>
              <a:t>Avoid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weasel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words</a:t>
            </a:r>
            <a:endParaRPr lang="nl-NL" sz="2400" dirty="0">
              <a:latin typeface="Roboto Condensed"/>
              <a:ea typeface="Roboto Condensed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9DD8AA2-5858-E9CE-42BB-7667BE24B042}"/>
              </a:ext>
            </a:extLst>
          </p:cNvPr>
          <p:cNvSpPr txBox="1">
            <a:spLocks/>
          </p:cNvSpPr>
          <p:nvPr/>
        </p:nvSpPr>
        <p:spPr bwMode="gray">
          <a:xfrm>
            <a:off x="647700" y="825287"/>
            <a:ext cx="10896300" cy="51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sz="2000" dirty="0"/>
              <a:t>Platitudes </a:t>
            </a:r>
            <a:r>
              <a:rPr lang="nl-NL" sz="2000" dirty="0" err="1"/>
              <a:t>that</a:t>
            </a:r>
            <a:r>
              <a:rPr lang="nl-NL" sz="2000" dirty="0"/>
              <a:t> </a:t>
            </a:r>
            <a:r>
              <a:rPr lang="nl-NL" sz="2000" dirty="0" err="1"/>
              <a:t>allow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CYA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E123A83-2B1A-0E6A-FA1F-FBC15F43F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150" y="641350"/>
            <a:ext cx="6375400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2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16</a:t>
            </a:fld>
            <a:endParaRPr lang="nl-NL" noProof="1"/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3C8E664C-37F7-12F2-5F1A-91727EB44532}"/>
              </a:ext>
            </a:extLst>
          </p:cNvPr>
          <p:cNvSpPr txBox="1">
            <a:spLocks/>
          </p:cNvSpPr>
          <p:nvPr/>
        </p:nvSpPr>
        <p:spPr bwMode="gray">
          <a:xfrm>
            <a:off x="647700" y="486603"/>
            <a:ext cx="11027626" cy="449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88610" rtl="0" eaLnBrk="1" latinLnBrk="0" hangingPunct="1">
              <a:lnSpc>
                <a:spcPct val="94000"/>
              </a:lnSpc>
              <a:spcBef>
                <a:spcPct val="0"/>
              </a:spcBef>
              <a:buNone/>
              <a:defRPr sz="3600" b="1" i="0" kern="1200" cap="all" spc="80" baseline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lvl="0"/>
            <a:r>
              <a:rPr lang="nl-NL" sz="2400" dirty="0" err="1">
                <a:latin typeface="Roboto Condensed"/>
                <a:ea typeface="Roboto Condensed"/>
              </a:rPr>
              <a:t>Frameworks</a:t>
            </a:r>
            <a:r>
              <a:rPr lang="nl-NL" sz="2400" dirty="0">
                <a:latin typeface="Roboto Condensed"/>
                <a:ea typeface="Roboto Condensed"/>
              </a:rPr>
              <a:t> over platitudes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FE8486C1-5BFA-110B-B68B-A25BAE3CD190}"/>
              </a:ext>
            </a:extLst>
          </p:cNvPr>
          <p:cNvSpPr txBox="1">
            <a:spLocks/>
          </p:cNvSpPr>
          <p:nvPr/>
        </p:nvSpPr>
        <p:spPr bwMode="gray">
          <a:xfrm>
            <a:off x="647700" y="1612980"/>
            <a:ext cx="7518400" cy="3098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(Good) frameworks gives you a shared language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(good) frameworks allow you to make falsifiable statements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Workflow that we’re aiming for: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Come up with a set of models that can </a:t>
            </a:r>
            <a:r>
              <a:rPr lang="en-US" sz="16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plausibly 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answer your question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Fit them to the data (or check if their implications are true)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Give more credence to the model with better performance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9DD8AA2-5858-E9CE-42BB-7667BE24B042}"/>
              </a:ext>
            </a:extLst>
          </p:cNvPr>
          <p:cNvSpPr txBox="1">
            <a:spLocks/>
          </p:cNvSpPr>
          <p:nvPr/>
        </p:nvSpPr>
        <p:spPr bwMode="gray">
          <a:xfrm>
            <a:off x="647700" y="825287"/>
            <a:ext cx="10896300" cy="51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4278458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17</a:t>
            </a:fld>
            <a:endParaRPr lang="nl-NL" noProof="1"/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id="{3C8E664C-37F7-12F2-5F1A-91727EB44532}"/>
              </a:ext>
            </a:extLst>
          </p:cNvPr>
          <p:cNvSpPr txBox="1">
            <a:spLocks/>
          </p:cNvSpPr>
          <p:nvPr/>
        </p:nvSpPr>
        <p:spPr bwMode="gray">
          <a:xfrm>
            <a:off x="647700" y="486603"/>
            <a:ext cx="11027626" cy="449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88610" rtl="0" eaLnBrk="1" latinLnBrk="0" hangingPunct="1">
              <a:lnSpc>
                <a:spcPct val="94000"/>
              </a:lnSpc>
              <a:spcBef>
                <a:spcPct val="0"/>
              </a:spcBef>
              <a:buNone/>
              <a:defRPr sz="3600" b="1" i="0" kern="1200" cap="all" spc="80" baseline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lvl="0"/>
            <a:r>
              <a:rPr lang="nl-NL" sz="2400" dirty="0" err="1">
                <a:latin typeface="Roboto Condensed"/>
                <a:ea typeface="Roboto Condensed"/>
              </a:rPr>
              <a:t>Causality</a:t>
            </a:r>
            <a:r>
              <a:rPr lang="nl-NL" sz="2400" dirty="0">
                <a:latin typeface="Roboto Condensed"/>
                <a:ea typeface="Roboto Condensed"/>
              </a:rPr>
              <a:t> 101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FE8486C1-5BFA-110B-B68B-A25BAE3CD190}"/>
              </a:ext>
            </a:extLst>
          </p:cNvPr>
          <p:cNvSpPr txBox="1">
            <a:spLocks/>
          </p:cNvSpPr>
          <p:nvPr/>
        </p:nvSpPr>
        <p:spPr bwMode="gray">
          <a:xfrm>
            <a:off x="647700" y="1612980"/>
            <a:ext cx="10725150" cy="3587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“Smoking </a:t>
            </a:r>
            <a:r>
              <a:rPr lang="en-US" sz="1600" b="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causes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cancer”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You can think about causality in 2 (equivalent) ways: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sz="1600" dirty="0">
                <a:solidFill>
                  <a:schemeClr val="accent1"/>
                </a:solidFill>
                <a:latin typeface="+mn-lt"/>
              </a:rPr>
              <a:t>Counterfactuals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: how things would have been different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if something had changed 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(past)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sz="1600" dirty="0">
                <a:solidFill>
                  <a:schemeClr val="accent1"/>
                </a:solidFill>
                <a:latin typeface="+mn-lt"/>
              </a:rPr>
              <a:t>Interventions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: how the outcome will change if we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apply an intervention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(future)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can represent causal relationships in many ways (e.g., structural causal models) 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We are going to use Directed Acyclic Graphs because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Don’t worry about specifying the mathematical form of the model (implementation details)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Focus on the domain knowledge you have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Don’t worry about feedback loops (those happen over time, requires time-series or equilibrium models)</a:t>
            </a:r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9DD8AA2-5858-E9CE-42BB-7667BE24B042}"/>
              </a:ext>
            </a:extLst>
          </p:cNvPr>
          <p:cNvSpPr txBox="1">
            <a:spLocks/>
          </p:cNvSpPr>
          <p:nvPr/>
        </p:nvSpPr>
        <p:spPr bwMode="gray">
          <a:xfrm>
            <a:off x="647700" y="825287"/>
            <a:ext cx="10896300" cy="51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4155043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8B06D8-8D2B-CDE9-A4CC-FC9655660FB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fork</a:t>
            </a:r>
            <a:r>
              <a:rPr lang="en-US" dirty="0"/>
              <a:t>, “confounder variable”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pipe</a:t>
            </a:r>
            <a:r>
              <a:rPr lang="en-US" dirty="0"/>
              <a:t>, “mediator”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collider</a:t>
            </a:r>
            <a:r>
              <a:rPr lang="en-US" dirty="0"/>
              <a:t>, “collider bias”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descendant</a:t>
            </a:r>
            <a:r>
              <a:rPr lang="en-US" dirty="0"/>
              <a:t>, often a “proxy”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GB" dirty="0"/>
              <a:t>Nodes/variables can be </a:t>
            </a:r>
            <a:r>
              <a:rPr lang="en-GB" b="1" dirty="0"/>
              <a:t>observed </a:t>
            </a:r>
            <a:r>
              <a:rPr lang="en-GB" dirty="0"/>
              <a:t>or </a:t>
            </a:r>
            <a:r>
              <a:rPr lang="en-GB" b="1" dirty="0"/>
              <a:t>hidden</a:t>
            </a:r>
          </a:p>
          <a:p>
            <a:endParaRPr lang="en-GB" b="1" dirty="0"/>
          </a:p>
          <a:p>
            <a:r>
              <a:rPr lang="en-GB" b="1" dirty="0"/>
              <a:t>“Condition on [input]” </a:t>
            </a:r>
            <a:r>
              <a:rPr lang="en-GB" dirty="0"/>
              <a:t>means putting that input in a model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8DC42-55C3-970A-1823-DFF6EF16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18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01DC38-6873-6F98-155A-B4B9F676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DAG is built from these 4 elementary relationships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6A573-8558-2F1A-2943-91176CE73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0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7EF0C-5D3F-C48A-3564-F3AD0A45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19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2D0952-601D-B686-8BD4-DD06BBF7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07672-0427-9384-1D12-BF83BEBC3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Confounder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EF706-B1F3-48D9-F019-19950B34C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921" y="2335222"/>
            <a:ext cx="1601529" cy="1538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A1D59-11D8-D69B-8575-19ADEC7E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97" y="2247760"/>
            <a:ext cx="2756003" cy="1625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FD72B7-27BE-90AC-1773-23F79A67FCE6}"/>
              </a:ext>
            </a:extLst>
          </p:cNvPr>
          <p:cNvSpPr txBox="1"/>
          <p:nvPr/>
        </p:nvSpPr>
        <p:spPr>
          <a:xfrm>
            <a:off x="6161813" y="4000500"/>
            <a:ext cx="48380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 is associated with Y but doesn’t cause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You need to condition on Z for X and Y to be independent </a:t>
            </a:r>
          </a:p>
          <a:p>
            <a:endParaRPr lang="en-US" sz="1800" dirty="0"/>
          </a:p>
          <a:p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324734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B64D16-FE8E-5547-973C-D27ACDB2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A7163-72C4-804E-8215-E7011D110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191296"/>
            <a:ext cx="4115852" cy="5308563"/>
          </a:xfrm>
        </p:spPr>
        <p:txBody>
          <a:bodyPr/>
          <a:lstStyle/>
          <a:p>
            <a:pPr>
              <a:buClr>
                <a:schemeClr val="accent5"/>
              </a:buClr>
            </a:pPr>
            <a:r>
              <a:rPr lang="en-US" dirty="0"/>
              <a:t>Difference between causal and statistical inference</a:t>
            </a:r>
          </a:p>
          <a:p>
            <a:pPr>
              <a:buClr>
                <a:schemeClr val="accent5"/>
              </a:buClr>
            </a:pPr>
            <a:r>
              <a:rPr lang="en-US" dirty="0"/>
              <a:t>Causal inference</a:t>
            </a:r>
          </a:p>
          <a:p>
            <a:pPr>
              <a:buClr>
                <a:schemeClr val="accent5"/>
              </a:buClr>
            </a:pPr>
            <a:r>
              <a:rPr lang="en-US" dirty="0"/>
              <a:t>Assignment #1</a:t>
            </a:r>
          </a:p>
          <a:p>
            <a:pPr>
              <a:buClr>
                <a:schemeClr val="accent5"/>
              </a:buClr>
            </a:pPr>
            <a:r>
              <a:rPr lang="en-US" dirty="0"/>
              <a:t>Present results #1 </a:t>
            </a:r>
          </a:p>
          <a:p>
            <a:pPr marL="0" indent="0">
              <a:buClr>
                <a:schemeClr val="accent5"/>
              </a:buClr>
              <a:buNone/>
            </a:pPr>
            <a:endParaRPr lang="en-US" dirty="0"/>
          </a:p>
          <a:p>
            <a:pPr>
              <a:buClr>
                <a:schemeClr val="accent5"/>
              </a:buClr>
            </a:pPr>
            <a:r>
              <a:rPr lang="en-US" dirty="0"/>
              <a:t>Statistical inference</a:t>
            </a:r>
          </a:p>
          <a:p>
            <a:pPr>
              <a:buClr>
                <a:schemeClr val="accent5"/>
              </a:buClr>
            </a:pPr>
            <a:r>
              <a:rPr lang="en-US" dirty="0"/>
              <a:t>Assignment #2</a:t>
            </a:r>
          </a:p>
          <a:p>
            <a:pPr>
              <a:buClr>
                <a:schemeClr val="accent5"/>
              </a:buClr>
            </a:pPr>
            <a:r>
              <a:rPr lang="en-US" dirty="0"/>
              <a:t>Present results #2</a:t>
            </a:r>
          </a:p>
          <a:p>
            <a:pPr>
              <a:buClr>
                <a:schemeClr val="accent5"/>
              </a:buClr>
            </a:pPr>
            <a:endParaRPr lang="en-US" dirty="0"/>
          </a:p>
          <a:p>
            <a:pPr>
              <a:buClr>
                <a:schemeClr val="accent5"/>
              </a:buClr>
            </a:pPr>
            <a:r>
              <a:rPr lang="en-US" dirty="0"/>
              <a:t>Discussion: applicability in industry</a:t>
            </a:r>
          </a:p>
          <a:p>
            <a:pPr>
              <a:buClr>
                <a:schemeClr val="accent5"/>
              </a:buClr>
            </a:pPr>
            <a:endParaRPr lang="en-US" dirty="0"/>
          </a:p>
          <a:p>
            <a:pPr>
              <a:buClr>
                <a:schemeClr val="accent5"/>
              </a:buClr>
            </a:pPr>
            <a:endParaRPr lang="nl-NL" dirty="0"/>
          </a:p>
          <a:p>
            <a:pPr>
              <a:buClr>
                <a:schemeClr val="accent5"/>
              </a:buClr>
            </a:pPr>
            <a:endParaRPr lang="nl-NL" dirty="0"/>
          </a:p>
          <a:p>
            <a:pPr>
              <a:buClr>
                <a:schemeClr val="accent5"/>
              </a:buClr>
            </a:pPr>
            <a:endParaRPr lang="nl-NL" dirty="0"/>
          </a:p>
          <a:p>
            <a:pPr>
              <a:buClr>
                <a:schemeClr val="accent5"/>
              </a:buClr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3699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7EF0C-5D3F-C48A-3564-F3AD0A45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20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2D0952-601D-B686-8BD4-DD06BBF7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07672-0427-9384-1D12-BF83BEBC3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Mediator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D72B7-27BE-90AC-1773-23F79A67FCE6}"/>
              </a:ext>
            </a:extLst>
          </p:cNvPr>
          <p:cNvSpPr txBox="1"/>
          <p:nvPr/>
        </p:nvSpPr>
        <p:spPr>
          <a:xfrm>
            <a:off x="6161813" y="4521200"/>
            <a:ext cx="48380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 is associated with Y but doesn’t cause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You need to condition on Z for X and Y to be independent </a:t>
            </a:r>
          </a:p>
          <a:p>
            <a:endParaRPr lang="en-US" sz="1800" dirty="0"/>
          </a:p>
          <a:p>
            <a:endParaRPr lang="en-US" sz="1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8F16F-823E-AA04-E4F9-7F4D8683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94" y="2417997"/>
            <a:ext cx="1516511" cy="1920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979F1A-3F4E-4366-5A80-E495A0F1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49" y="2395135"/>
            <a:ext cx="784928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1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7EF0C-5D3F-C48A-3564-F3AD0A45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21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2D0952-601D-B686-8BD4-DD06BBF7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collider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07672-0427-9384-1D12-BF83BEBC3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Collider bias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D72B7-27BE-90AC-1773-23F79A67FCE6}"/>
              </a:ext>
            </a:extLst>
          </p:cNvPr>
          <p:cNvSpPr txBox="1"/>
          <p:nvPr/>
        </p:nvSpPr>
        <p:spPr>
          <a:xfrm>
            <a:off x="6269762" y="4204632"/>
            <a:ext cx="526183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 is </a:t>
            </a:r>
            <a:r>
              <a:rPr lang="en-US" sz="1800" b="1" i="1" dirty="0"/>
              <a:t>independent </a:t>
            </a:r>
            <a:r>
              <a:rPr lang="en-US" sz="1800" dirty="0"/>
              <a:t>from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you condition on Z, X and Y will be associated, even if they don’t cause each other</a:t>
            </a:r>
          </a:p>
          <a:p>
            <a:endParaRPr lang="en-US" sz="1800" dirty="0"/>
          </a:p>
          <a:p>
            <a:endParaRPr lang="en-US" sz="18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59B73-6A2C-91AD-8619-5D100953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154" y="2336800"/>
            <a:ext cx="1508891" cy="1265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BC9606-E663-AEC8-CE57-A14A9A30F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09" y="2378656"/>
            <a:ext cx="1874682" cy="1249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CCF160-3BF1-07FD-5BD7-D65B87496A89}"/>
              </a:ext>
            </a:extLst>
          </p:cNvPr>
          <p:cNvSpPr txBox="1"/>
          <p:nvPr/>
        </p:nvSpPr>
        <p:spPr>
          <a:xfrm>
            <a:off x="1043713" y="4196555"/>
            <a:ext cx="4099788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Young person could happy or not happy</a:t>
            </a:r>
          </a:p>
          <a:p>
            <a:endParaRPr lang="en-US" sz="1800" dirty="0"/>
          </a:p>
          <a:p>
            <a:r>
              <a:rPr lang="en-US" sz="1800" dirty="0"/>
              <a:t>Holding “Lifetime income” fixed: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Old person with high income                = average happiness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Young person with high income              = must have high happiness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317939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7EF0C-5D3F-C48A-3564-F3AD0A45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22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2D0952-601D-B686-8BD4-DD06BBF7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descendant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07672-0427-9384-1D12-BF83BEBC3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Proxy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D72B7-27BE-90AC-1773-23F79A67FCE6}"/>
              </a:ext>
            </a:extLst>
          </p:cNvPr>
          <p:cNvSpPr txBox="1"/>
          <p:nvPr/>
        </p:nvSpPr>
        <p:spPr>
          <a:xfrm>
            <a:off x="6269762" y="4204632"/>
            <a:ext cx="5261837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 is the descendant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 is </a:t>
            </a:r>
            <a:r>
              <a:rPr lang="en-US" sz="1800" b="1" i="1" dirty="0"/>
              <a:t>independent </a:t>
            </a:r>
            <a:r>
              <a:rPr lang="en-US" sz="1800" dirty="0"/>
              <a:t>from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you condition on </a:t>
            </a:r>
            <a:r>
              <a:rPr lang="en-US" sz="1800" b="1" dirty="0"/>
              <a:t>Z and/or D</a:t>
            </a:r>
            <a:r>
              <a:rPr lang="en-US" sz="1800" dirty="0"/>
              <a:t>, X and Y will be associated, even if they don’t cause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Conditioning on D is like </a:t>
            </a:r>
            <a:r>
              <a:rPr lang="en-US" sz="1800" b="1" u="sng" dirty="0"/>
              <a:t>partially</a:t>
            </a:r>
            <a:r>
              <a:rPr lang="en-US" sz="1800" dirty="0"/>
              <a:t> conditioning on Z unless they’re fully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AA7D9-23CD-5406-58C3-BEAD53E2B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60" y="2207563"/>
            <a:ext cx="2392887" cy="1988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EE9B87-3C04-6951-ED88-B10AA89A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579" y="2114466"/>
            <a:ext cx="1402202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4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D0CC8-850B-F9F4-DABC-735E9E94D7D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Fallacy: all parameters in your model have the same meaning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D0433-3342-D901-EDB9-B3279C33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23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A5E98-A780-8908-6A29-BFC03084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questions, different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15AFA-DE9F-8CB2-3FD6-A090E605B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1360150" cy="511175"/>
          </a:xfrm>
        </p:spPr>
        <p:txBody>
          <a:bodyPr/>
          <a:lstStyle/>
          <a:p>
            <a:r>
              <a:rPr lang="en-US" sz="1800" dirty="0"/>
              <a:t>Example from the “The Table 2 Fallacy: Presenting and Interpreting Confounder and Modifier Coefficients” paper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D970D-E5EF-FAF8-CD88-F1723E97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74" y="1552675"/>
            <a:ext cx="4915326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7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D0CC8-850B-F9F4-DABC-735E9E94D7D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“What is the effect of HIV on having a stroke?”</a:t>
            </a:r>
          </a:p>
          <a:p>
            <a:endParaRPr lang="en-US" dirty="0"/>
          </a:p>
          <a:p>
            <a:r>
              <a:rPr lang="en-US" dirty="0"/>
              <a:t>You can say: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“We want the </a:t>
            </a:r>
            <a:r>
              <a:rPr lang="en-US" b="1" dirty="0"/>
              <a:t>direct effect </a:t>
            </a:r>
            <a:r>
              <a:rPr lang="en-US" dirty="0"/>
              <a:t>of HIV” (yellow)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“we want to know the effect of HIV, </a:t>
            </a:r>
            <a:r>
              <a:rPr lang="en-US" b="1" dirty="0"/>
              <a:t>everything else equal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Putting </a:t>
            </a:r>
            <a:r>
              <a:rPr lang="en-US" b="1" dirty="0"/>
              <a:t>Smoking</a:t>
            </a:r>
            <a:r>
              <a:rPr lang="en-US" dirty="0"/>
              <a:t> and </a:t>
            </a:r>
            <a:r>
              <a:rPr lang="en-US" b="1" dirty="0"/>
              <a:t>Age </a:t>
            </a:r>
            <a:r>
              <a:rPr lang="en-US" dirty="0"/>
              <a:t>in the model blocks the paths </a:t>
            </a:r>
          </a:p>
          <a:p>
            <a:endParaRPr lang="en-US" b="1" dirty="0"/>
          </a:p>
          <a:p>
            <a:r>
              <a:rPr lang="en-US" dirty="0"/>
              <a:t>Beta 3 gives you the relationship in </a:t>
            </a:r>
            <a:r>
              <a:rPr lang="en-US" b="1" dirty="0">
                <a:highlight>
                  <a:srgbClr val="FFFF00"/>
                </a:highlight>
              </a:rPr>
              <a:t>yellow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D0433-3342-D901-EDB9-B3279C33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24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A5E98-A780-8908-6A29-BFC03084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questions, different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15AFA-DE9F-8CB2-3FD6-A090E605B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1360150" cy="511175"/>
          </a:xfrm>
        </p:spPr>
        <p:txBody>
          <a:bodyPr/>
          <a:lstStyle/>
          <a:p>
            <a:r>
              <a:rPr lang="en-US" sz="1800" dirty="0"/>
              <a:t>Example from the “The Table 2 Fallacy: Presenting and Interpreting Confounder and Modifier Coefficients” paper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D970D-E5EF-FAF8-CD88-F1723E97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74" y="1552675"/>
            <a:ext cx="4915326" cy="4183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A5656F-E183-4B12-702E-39D22953A412}"/>
                  </a:ext>
                </a:extLst>
              </p14:cNvPr>
              <p14:cNvContentPartPr/>
              <p14:nvPr/>
            </p14:nvContentPartPr>
            <p14:xfrm>
              <a:off x="8718570" y="4362280"/>
              <a:ext cx="1583640" cy="38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A5656F-E183-4B12-702E-39D22953A4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4570" y="4254640"/>
                <a:ext cx="1691280" cy="2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433B0A8-9D54-B7C7-50E0-6F6D78FBEAD7}"/>
              </a:ext>
            </a:extLst>
          </p:cNvPr>
          <p:cNvGrpSpPr/>
          <p:nvPr/>
        </p:nvGrpSpPr>
        <p:grpSpPr>
          <a:xfrm>
            <a:off x="7953210" y="3668560"/>
            <a:ext cx="361080" cy="248760"/>
            <a:chOff x="7953210" y="3668560"/>
            <a:chExt cx="36108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AF8C37-2485-D980-2522-6B7383EC3AAC}"/>
                    </a:ext>
                  </a:extLst>
                </p14:cNvPr>
                <p14:cNvContentPartPr/>
                <p14:nvPr/>
              </p14:nvContentPartPr>
              <p14:xfrm>
                <a:off x="7962930" y="3708520"/>
                <a:ext cx="351360" cy="83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AF8C37-2485-D980-2522-6B7383EC3A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6810" y="3702400"/>
                  <a:ext cx="363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05EBFB-44F2-01D4-2858-81CDD10CAD02}"/>
                    </a:ext>
                  </a:extLst>
                </p14:cNvPr>
                <p14:cNvContentPartPr/>
                <p14:nvPr/>
              </p14:nvContentPartPr>
              <p14:xfrm>
                <a:off x="7953210" y="3668560"/>
                <a:ext cx="245160" cy="248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05EBFB-44F2-01D4-2858-81CDD10CAD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47090" y="3662440"/>
                  <a:ext cx="25740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1F78C4-C46A-516F-4822-EA2A739C716E}"/>
              </a:ext>
            </a:extLst>
          </p:cNvPr>
          <p:cNvGrpSpPr/>
          <p:nvPr/>
        </p:nvGrpSpPr>
        <p:grpSpPr>
          <a:xfrm>
            <a:off x="7873650" y="4767640"/>
            <a:ext cx="260640" cy="241920"/>
            <a:chOff x="7873650" y="4767640"/>
            <a:chExt cx="26064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C000A4-7AC7-2B03-E246-A85F30E8D784}"/>
                    </a:ext>
                  </a:extLst>
                </p14:cNvPr>
                <p14:cNvContentPartPr/>
                <p14:nvPr/>
              </p14:nvContentPartPr>
              <p14:xfrm>
                <a:off x="7873650" y="4819480"/>
                <a:ext cx="260640" cy="136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C000A4-7AC7-2B03-E246-A85F30E8D7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67530" y="4813360"/>
                  <a:ext cx="272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542969-BE59-484D-90C9-3E220E17ACE8}"/>
                    </a:ext>
                  </a:extLst>
                </p14:cNvPr>
                <p14:cNvContentPartPr/>
                <p14:nvPr/>
              </p14:nvContentPartPr>
              <p14:xfrm>
                <a:off x="7994250" y="4767640"/>
                <a:ext cx="89640" cy="241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542969-BE59-484D-90C9-3E220E17ACE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88130" y="4761520"/>
                  <a:ext cx="1018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D6212C-DAB1-6AA6-E401-C7EA4796D972}"/>
              </a:ext>
            </a:extLst>
          </p:cNvPr>
          <p:cNvGrpSpPr/>
          <p:nvPr/>
        </p:nvGrpSpPr>
        <p:grpSpPr>
          <a:xfrm>
            <a:off x="9229770" y="3650920"/>
            <a:ext cx="464760" cy="299160"/>
            <a:chOff x="9229770" y="3650920"/>
            <a:chExt cx="46476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97FD21-E49E-9484-DE94-681E9F9FAF9D}"/>
                    </a:ext>
                  </a:extLst>
                </p14:cNvPr>
                <p14:cNvContentPartPr/>
                <p14:nvPr/>
              </p14:nvContentPartPr>
              <p14:xfrm>
                <a:off x="9229770" y="3682960"/>
                <a:ext cx="441720" cy="248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97FD21-E49E-9484-DE94-681E9F9FAF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23650" y="3676840"/>
                  <a:ext cx="453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1A127F-3ECF-ABED-8D2E-37DC9F5649CE}"/>
                    </a:ext>
                  </a:extLst>
                </p14:cNvPr>
                <p14:cNvContentPartPr/>
                <p14:nvPr/>
              </p14:nvContentPartPr>
              <p14:xfrm>
                <a:off x="9423090" y="3650920"/>
                <a:ext cx="271440" cy="299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1A127F-3ECF-ABED-8D2E-37DC9F5649C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16970" y="3644800"/>
                  <a:ext cx="2836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CBAAFD-A5CE-8DDA-705D-8371142A70EB}"/>
              </a:ext>
            </a:extLst>
          </p:cNvPr>
          <p:cNvGrpSpPr/>
          <p:nvPr/>
        </p:nvGrpSpPr>
        <p:grpSpPr>
          <a:xfrm>
            <a:off x="9283410" y="4698880"/>
            <a:ext cx="335520" cy="349560"/>
            <a:chOff x="9283410" y="4698880"/>
            <a:chExt cx="335520" cy="3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8D9F76-04FC-6297-1CD0-19606A4511A4}"/>
                    </a:ext>
                  </a:extLst>
                </p14:cNvPr>
                <p14:cNvContentPartPr/>
                <p14:nvPr/>
              </p14:nvContentPartPr>
              <p14:xfrm>
                <a:off x="9283410" y="4819480"/>
                <a:ext cx="335520" cy="172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8D9F76-04FC-6297-1CD0-19606A4511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77290" y="4813360"/>
                  <a:ext cx="347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C7FB93-6F38-CA3A-0BF6-ADA833232C43}"/>
                    </a:ext>
                  </a:extLst>
                </p14:cNvPr>
                <p14:cNvContentPartPr/>
                <p14:nvPr/>
              </p14:nvContentPartPr>
              <p14:xfrm>
                <a:off x="9349650" y="4698880"/>
                <a:ext cx="152640" cy="349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C7FB93-6F38-CA3A-0BF6-ADA833232C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43530" y="4692760"/>
                  <a:ext cx="16488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FF561F-DBCA-3348-FC95-449A6624AB69}"/>
              </a:ext>
            </a:extLst>
          </p:cNvPr>
          <p:cNvGrpSpPr/>
          <p:nvPr/>
        </p:nvGrpSpPr>
        <p:grpSpPr>
          <a:xfrm>
            <a:off x="7387650" y="4109560"/>
            <a:ext cx="413280" cy="316080"/>
            <a:chOff x="7387650" y="4109560"/>
            <a:chExt cx="413280" cy="3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915C59-F342-795F-F874-9612770D3F22}"/>
                    </a:ext>
                  </a:extLst>
                </p14:cNvPr>
                <p14:cNvContentPartPr/>
                <p14:nvPr/>
              </p14:nvContentPartPr>
              <p14:xfrm>
                <a:off x="7410330" y="4140160"/>
                <a:ext cx="390600" cy="227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915C59-F342-795F-F874-9612770D3F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04210" y="4134040"/>
                  <a:ext cx="402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7AC2BE-47D1-D1B9-9303-2A23EA8014D2}"/>
                    </a:ext>
                  </a:extLst>
                </p14:cNvPr>
                <p14:cNvContentPartPr/>
                <p14:nvPr/>
              </p14:nvContentPartPr>
              <p14:xfrm>
                <a:off x="7387650" y="4109560"/>
                <a:ext cx="315000" cy="316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7AC2BE-47D1-D1B9-9303-2A23EA8014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81530" y="4103440"/>
                  <a:ext cx="327240" cy="32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22543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D0CC8-850B-F9F4-DABC-735E9E94D7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1909332"/>
            <a:ext cx="5949950" cy="3792538"/>
          </a:xfrm>
        </p:spPr>
        <p:txBody>
          <a:bodyPr/>
          <a:lstStyle/>
          <a:p>
            <a:r>
              <a:rPr lang="en-US" dirty="0"/>
              <a:t>“If they get older by 20 years, how does that affect the probability of having a stroke?”</a:t>
            </a:r>
          </a:p>
          <a:p>
            <a:endParaRPr lang="en-US" dirty="0"/>
          </a:p>
          <a:p>
            <a:r>
              <a:rPr lang="en-US" dirty="0"/>
              <a:t>We want the </a:t>
            </a:r>
            <a:r>
              <a:rPr lang="en-US" b="1" dirty="0"/>
              <a:t>total effect of age</a:t>
            </a:r>
          </a:p>
          <a:p>
            <a:endParaRPr lang="en-US" b="1" dirty="0"/>
          </a:p>
          <a:p>
            <a:r>
              <a:rPr lang="en-US" b="1" dirty="0"/>
              <a:t>logit(Stroke | Age) = B0 + B1 x Age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D0433-3342-D901-EDB9-B3279C33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25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A5E98-A780-8908-6A29-BFC03084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questions, different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15AFA-DE9F-8CB2-3FD6-A090E605B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1360150" cy="511175"/>
          </a:xfrm>
        </p:spPr>
        <p:txBody>
          <a:bodyPr/>
          <a:lstStyle/>
          <a:p>
            <a:r>
              <a:rPr lang="en-US" sz="1800" dirty="0"/>
              <a:t>Example from the “The Table 2 Fallacy: Presenting and Interpreting Confounder and Modifier Coefficients” paper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D970D-E5EF-FAF8-CD88-F1723E97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73" y="1852414"/>
            <a:ext cx="4915326" cy="4183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72466AF-9941-AD30-297B-4B8146343FE2}"/>
                  </a:ext>
                </a:extLst>
              </p14:cNvPr>
              <p14:cNvContentPartPr/>
              <p14:nvPr/>
            </p14:nvContentPartPr>
            <p14:xfrm>
              <a:off x="7526970" y="3707440"/>
              <a:ext cx="3309840" cy="1785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72466AF-9941-AD30-297B-4B8146343F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2970" y="3599440"/>
                <a:ext cx="3417480" cy="20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BC9712-D372-6867-C5F6-B70D79B900D8}"/>
                  </a:ext>
                </a:extLst>
              </p14:cNvPr>
              <p14:cNvContentPartPr/>
              <p14:nvPr/>
            </p14:nvContentPartPr>
            <p14:xfrm>
              <a:off x="7829370" y="3727240"/>
              <a:ext cx="3105720" cy="1023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BC9712-D372-6867-C5F6-B70D79B900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5370" y="3619240"/>
                <a:ext cx="3213360" cy="12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866E5E-41D0-42E8-8D78-C8A28E4FA810}"/>
                  </a:ext>
                </a:extLst>
              </p14:cNvPr>
              <p14:cNvContentPartPr/>
              <p14:nvPr/>
            </p14:nvContentPartPr>
            <p14:xfrm>
              <a:off x="7600770" y="4762600"/>
              <a:ext cx="947160" cy="806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866E5E-41D0-42E8-8D78-C8A28E4FA8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6770" y="4654600"/>
                <a:ext cx="105480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102C9E-7DC0-BBAE-AB77-0B1C566822CF}"/>
                  </a:ext>
                </a:extLst>
              </p14:cNvPr>
              <p14:cNvContentPartPr/>
              <p14:nvPr/>
            </p14:nvContentPartPr>
            <p14:xfrm>
              <a:off x="7645050" y="4924960"/>
              <a:ext cx="3242160" cy="624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102C9E-7DC0-BBAE-AB77-0B1C566822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1410" y="4817320"/>
                <a:ext cx="3349800" cy="840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DB26BE4-5144-8C2E-6502-236CE25F8C5A}"/>
              </a:ext>
            </a:extLst>
          </p:cNvPr>
          <p:cNvSpPr/>
          <p:nvPr/>
        </p:nvSpPr>
        <p:spPr>
          <a:xfrm rot="5400000">
            <a:off x="8948303" y="742963"/>
            <a:ext cx="703334" cy="33098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6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D0CC8-850B-F9F4-DABC-735E9E94D7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1909332"/>
            <a:ext cx="5949950" cy="3792538"/>
          </a:xfrm>
        </p:spPr>
        <p:txBody>
          <a:bodyPr/>
          <a:lstStyle/>
          <a:p>
            <a:r>
              <a:rPr lang="en-US" dirty="0"/>
              <a:t>“If they are smokers, how does that affect the probability of having a stroke?”</a:t>
            </a:r>
          </a:p>
          <a:p>
            <a:endParaRPr lang="en-US" dirty="0"/>
          </a:p>
          <a:p>
            <a:r>
              <a:rPr lang="en-US" dirty="0"/>
              <a:t>We want the </a:t>
            </a:r>
            <a:r>
              <a:rPr lang="en-US" b="1" dirty="0"/>
              <a:t>total effect of smoking </a:t>
            </a:r>
          </a:p>
          <a:p>
            <a:endParaRPr lang="en-US" b="1" dirty="0"/>
          </a:p>
          <a:p>
            <a:r>
              <a:rPr lang="en-US" dirty="0"/>
              <a:t>If you fit this model:</a:t>
            </a:r>
          </a:p>
          <a:p>
            <a:r>
              <a:rPr lang="en-US" b="1" dirty="0"/>
              <a:t>logit(Stroke | Age) = B0 + B1 x Smoking</a:t>
            </a:r>
          </a:p>
          <a:p>
            <a:endParaRPr lang="en-US" b="1" dirty="0"/>
          </a:p>
          <a:p>
            <a:r>
              <a:rPr lang="en-US" dirty="0"/>
              <a:t>There’s an issue: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smoking is confounded with 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D0433-3342-D901-EDB9-B3279C33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26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A5E98-A780-8908-6A29-BFC03084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questions, different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15AFA-DE9F-8CB2-3FD6-A090E605B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1360150" cy="511175"/>
          </a:xfrm>
        </p:spPr>
        <p:txBody>
          <a:bodyPr/>
          <a:lstStyle/>
          <a:p>
            <a:r>
              <a:rPr lang="en-US" sz="1800" dirty="0"/>
              <a:t>Example from the “The Table 2 Fallacy: Presenting and Interpreting Confounder and Modifier Coefficients” paper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D970D-E5EF-FAF8-CD88-F1723E97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73" y="1852414"/>
            <a:ext cx="4915326" cy="4183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BC9712-D372-6867-C5F6-B70D79B900D8}"/>
                  </a:ext>
                </a:extLst>
              </p14:cNvPr>
              <p14:cNvContentPartPr/>
              <p14:nvPr/>
            </p14:nvContentPartPr>
            <p14:xfrm>
              <a:off x="7829370" y="3727240"/>
              <a:ext cx="3105720" cy="1023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BC9712-D372-6867-C5F6-B70D79B900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5370" y="3619240"/>
                <a:ext cx="3213360" cy="1238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DB26BE4-5144-8C2E-6502-236CE25F8C5A}"/>
              </a:ext>
            </a:extLst>
          </p:cNvPr>
          <p:cNvSpPr/>
          <p:nvPr/>
        </p:nvSpPr>
        <p:spPr>
          <a:xfrm rot="5400000">
            <a:off x="8948303" y="742963"/>
            <a:ext cx="703334" cy="33098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AE8896-9417-216E-17CB-37B32B64E6EC}"/>
                  </a:ext>
                </a:extLst>
              </p14:cNvPr>
              <p14:cNvContentPartPr/>
              <p14:nvPr/>
            </p14:nvContentPartPr>
            <p14:xfrm>
              <a:off x="7862314" y="3689691"/>
              <a:ext cx="3058200" cy="838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AE8896-9417-216E-17CB-37B32B64E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8674" y="3581691"/>
                <a:ext cx="316584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3585CA-CDCA-D946-967B-C9BFDC85CA4C}"/>
                  </a:ext>
                </a:extLst>
              </p14:cNvPr>
              <p14:cNvContentPartPr/>
              <p14:nvPr/>
            </p14:nvContentPartPr>
            <p14:xfrm>
              <a:off x="7572874" y="3734691"/>
              <a:ext cx="3248640" cy="1836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3585CA-CDCA-D946-967B-C9BFDC85CA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8874" y="3627051"/>
                <a:ext cx="3356280" cy="2052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23E3A26-08FA-5655-85F1-7CDD772D8607}"/>
              </a:ext>
            </a:extLst>
          </p:cNvPr>
          <p:cNvSpPr txBox="1"/>
          <p:nvPr/>
        </p:nvSpPr>
        <p:spPr>
          <a:xfrm>
            <a:off x="9208394" y="3522372"/>
            <a:ext cx="1532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(direct effect)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68C0D4-8F36-7D35-4A83-1875B29DBC0C}"/>
              </a:ext>
            </a:extLst>
          </p:cNvPr>
          <p:cNvSpPr txBox="1"/>
          <p:nvPr/>
        </p:nvSpPr>
        <p:spPr>
          <a:xfrm>
            <a:off x="8384117" y="4362066"/>
            <a:ext cx="15325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(indirect effect)</a:t>
            </a:r>
          </a:p>
        </p:txBody>
      </p:sp>
    </p:spTree>
    <p:extLst>
      <p:ext uri="{BB962C8B-B14F-4D97-AF65-F5344CB8AC3E}">
        <p14:creationId xmlns:p14="http://schemas.microsoft.com/office/powerpoint/2010/main" val="1929128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D0CC8-850B-F9F4-DABC-735E9E94D7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1909332"/>
            <a:ext cx="5949950" cy="3792538"/>
          </a:xfrm>
        </p:spPr>
        <p:txBody>
          <a:bodyPr/>
          <a:lstStyle/>
          <a:p>
            <a:r>
              <a:rPr lang="en-US" dirty="0"/>
              <a:t>“If they are smokers, how does that affect the probability of having a stroke?”</a:t>
            </a:r>
          </a:p>
          <a:p>
            <a:endParaRPr lang="en-US" dirty="0"/>
          </a:p>
          <a:p>
            <a:r>
              <a:rPr lang="en-US" dirty="0"/>
              <a:t>We want the </a:t>
            </a:r>
            <a:r>
              <a:rPr lang="en-US" b="1" dirty="0"/>
              <a:t>total effect of smoking </a:t>
            </a:r>
          </a:p>
          <a:p>
            <a:endParaRPr lang="en-US" b="1" dirty="0"/>
          </a:p>
          <a:p>
            <a:r>
              <a:rPr lang="en-US" dirty="0"/>
              <a:t>If you fit this model:</a:t>
            </a:r>
          </a:p>
          <a:p>
            <a:r>
              <a:rPr lang="en-US" b="1" dirty="0"/>
              <a:t>logit(Stroke | Age) = B0 + B1 x Smoking + B2 x age </a:t>
            </a:r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D0433-3342-D901-EDB9-B3279C33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27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A5E98-A780-8908-6A29-BFC03084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questions, different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15AFA-DE9F-8CB2-3FD6-A090E605B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1360150" cy="511175"/>
          </a:xfrm>
        </p:spPr>
        <p:txBody>
          <a:bodyPr/>
          <a:lstStyle/>
          <a:p>
            <a:r>
              <a:rPr lang="en-US" sz="1800" dirty="0"/>
              <a:t>Example from the “The Table 2 Fallacy: Presenting and Interpreting Confounder and Modifier Coefficients” paper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D970D-E5EF-FAF8-CD88-F1723E97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73" y="1852414"/>
            <a:ext cx="4915326" cy="4183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BC9712-D372-6867-C5F6-B70D79B900D8}"/>
                  </a:ext>
                </a:extLst>
              </p14:cNvPr>
              <p14:cNvContentPartPr/>
              <p14:nvPr/>
            </p14:nvContentPartPr>
            <p14:xfrm>
              <a:off x="7829370" y="3727240"/>
              <a:ext cx="3105720" cy="1023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BC9712-D372-6867-C5F6-B70D79B900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5370" y="3619240"/>
                <a:ext cx="3213360" cy="1238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DB26BE4-5144-8C2E-6502-236CE25F8C5A}"/>
              </a:ext>
            </a:extLst>
          </p:cNvPr>
          <p:cNvSpPr/>
          <p:nvPr/>
        </p:nvSpPr>
        <p:spPr>
          <a:xfrm rot="5400000">
            <a:off x="8948303" y="742963"/>
            <a:ext cx="703334" cy="33098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AE8896-9417-216E-17CB-37B32B64E6EC}"/>
                  </a:ext>
                </a:extLst>
              </p14:cNvPr>
              <p14:cNvContentPartPr/>
              <p14:nvPr/>
            </p14:nvContentPartPr>
            <p14:xfrm>
              <a:off x="7862314" y="3689691"/>
              <a:ext cx="3058200" cy="838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AE8896-9417-216E-17CB-37B32B64E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8674" y="3581691"/>
                <a:ext cx="3165840" cy="10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F15AEDE-590D-003F-9B14-391921A486EB}"/>
              </a:ext>
            </a:extLst>
          </p:cNvPr>
          <p:cNvGrpSpPr/>
          <p:nvPr/>
        </p:nvGrpSpPr>
        <p:grpSpPr>
          <a:xfrm>
            <a:off x="9196649" y="4991560"/>
            <a:ext cx="335520" cy="349560"/>
            <a:chOff x="9283410" y="4698880"/>
            <a:chExt cx="335520" cy="3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E13650-A2B4-1CFC-C55C-B3087DB043C1}"/>
                    </a:ext>
                  </a:extLst>
                </p14:cNvPr>
                <p14:cNvContentPartPr/>
                <p14:nvPr/>
              </p14:nvContentPartPr>
              <p14:xfrm>
                <a:off x="9283410" y="4819480"/>
                <a:ext cx="335520" cy="172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E13650-A2B4-1CFC-C55C-B3087DB043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77290" y="4813360"/>
                  <a:ext cx="347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F69BC3-5DE1-C850-58F7-BCF533557AED}"/>
                    </a:ext>
                  </a:extLst>
                </p14:cNvPr>
                <p14:cNvContentPartPr/>
                <p14:nvPr/>
              </p14:nvContentPartPr>
              <p14:xfrm>
                <a:off x="9349650" y="4698880"/>
                <a:ext cx="152640" cy="349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F69BC3-5DE1-C850-58F7-BCF533557A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43530" y="4692760"/>
                  <a:ext cx="16488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7EA774-1E6D-8E66-095D-8CB3D46C27C7}"/>
              </a:ext>
            </a:extLst>
          </p:cNvPr>
          <p:cNvGrpSpPr/>
          <p:nvPr/>
        </p:nvGrpSpPr>
        <p:grpSpPr>
          <a:xfrm>
            <a:off x="7427099" y="4329006"/>
            <a:ext cx="413280" cy="316080"/>
            <a:chOff x="7387650" y="4109560"/>
            <a:chExt cx="413280" cy="3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7F5CB0E-0B47-F4B0-3369-27DA78096FEC}"/>
                    </a:ext>
                  </a:extLst>
                </p14:cNvPr>
                <p14:cNvContentPartPr/>
                <p14:nvPr/>
              </p14:nvContentPartPr>
              <p14:xfrm>
                <a:off x="7410330" y="4140160"/>
                <a:ext cx="390600" cy="227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7F5CB0E-0B47-F4B0-3369-27DA78096F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04210" y="4134040"/>
                  <a:ext cx="402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A8D966-17B1-9D12-8DDD-A3FA20276D63}"/>
                    </a:ext>
                  </a:extLst>
                </p14:cNvPr>
                <p14:cNvContentPartPr/>
                <p14:nvPr/>
              </p14:nvContentPartPr>
              <p14:xfrm>
                <a:off x="7387650" y="4109560"/>
                <a:ext cx="315000" cy="316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A8D966-17B1-9D12-8DDD-A3FA20276D6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81530" y="4103440"/>
                  <a:ext cx="32724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903748-9E32-BA3A-435C-D9A9A64F4073}"/>
              </a:ext>
            </a:extLst>
          </p:cNvPr>
          <p:cNvGrpSpPr/>
          <p:nvPr/>
        </p:nvGrpSpPr>
        <p:grpSpPr>
          <a:xfrm>
            <a:off x="7873650" y="5049709"/>
            <a:ext cx="260640" cy="241920"/>
            <a:chOff x="7873650" y="4767640"/>
            <a:chExt cx="26064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9557A7D-01D3-732B-D2E1-5B87029328C4}"/>
                    </a:ext>
                  </a:extLst>
                </p14:cNvPr>
                <p14:cNvContentPartPr/>
                <p14:nvPr/>
              </p14:nvContentPartPr>
              <p14:xfrm>
                <a:off x="7873650" y="4819480"/>
                <a:ext cx="260640" cy="136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9557A7D-01D3-732B-D2E1-5B87029328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67530" y="4813360"/>
                  <a:ext cx="272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0F28CE-E07F-CFD2-728E-2CC81ECE23E1}"/>
                    </a:ext>
                  </a:extLst>
                </p14:cNvPr>
                <p14:cNvContentPartPr/>
                <p14:nvPr/>
              </p14:nvContentPartPr>
              <p14:xfrm>
                <a:off x="7994250" y="4767640"/>
                <a:ext cx="89640" cy="241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0F28CE-E07F-CFD2-728E-2CC81ECE23E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8130" y="4761520"/>
                  <a:ext cx="101880" cy="25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711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D0CC8-850B-F9F4-DABC-735E9E94D7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1909332"/>
            <a:ext cx="5949950" cy="3792538"/>
          </a:xfrm>
        </p:spPr>
        <p:txBody>
          <a:bodyPr/>
          <a:lstStyle/>
          <a:p>
            <a:r>
              <a:rPr lang="en-US" dirty="0"/>
              <a:t>Take a few people for a study.</a:t>
            </a:r>
          </a:p>
          <a:p>
            <a:r>
              <a:rPr lang="en-US" b="1" dirty="0"/>
              <a:t>Pick a few at random, force some to smoke. </a:t>
            </a:r>
          </a:p>
          <a:p>
            <a:r>
              <a:rPr lang="en-US" b="1" dirty="0"/>
              <a:t>Force the others not to smoke.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Now we can get the total effect of smoking on having a stroke with just:</a:t>
            </a:r>
          </a:p>
          <a:p>
            <a:r>
              <a:rPr lang="en-US" b="1" dirty="0"/>
              <a:t>logit(Stroke | Age) = B0 + B1 x Smoking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D0433-3342-D901-EDB9-B3279C33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28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A5E98-A780-8908-6A29-BFC03084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randomized experiments do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15AFA-DE9F-8CB2-3FD6-A090E605B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1360150" cy="511175"/>
          </a:xfrm>
        </p:spPr>
        <p:txBody>
          <a:bodyPr/>
          <a:lstStyle/>
          <a:p>
            <a:r>
              <a:rPr lang="en-US" sz="1800" dirty="0"/>
              <a:t>Example from the “The Table 2 Fallacy: Presenting and Interpreting Confounder and Modifier Coefficients” paper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D970D-E5EF-FAF8-CD88-F1723E97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73" y="1852414"/>
            <a:ext cx="4915326" cy="4183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A529C1-A19B-A2EC-110A-DFF18B46D44E}"/>
              </a:ext>
            </a:extLst>
          </p:cNvPr>
          <p:cNvSpPr/>
          <p:nvPr/>
        </p:nvSpPr>
        <p:spPr>
          <a:xfrm>
            <a:off x="7499350" y="3670300"/>
            <a:ext cx="215900" cy="1765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FDB98E-6CCE-F6C4-228F-39F43D69A087}"/>
              </a:ext>
            </a:extLst>
          </p:cNvPr>
          <p:cNvSpPr/>
          <p:nvPr/>
        </p:nvSpPr>
        <p:spPr>
          <a:xfrm flipH="1">
            <a:off x="7561581" y="3759200"/>
            <a:ext cx="45719" cy="1765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0F6C29-7170-AF68-76F7-53F1049E162F}"/>
              </a:ext>
            </a:extLst>
          </p:cNvPr>
          <p:cNvSpPr/>
          <p:nvPr/>
        </p:nvSpPr>
        <p:spPr>
          <a:xfrm rot="5400000">
            <a:off x="8948303" y="742963"/>
            <a:ext cx="703334" cy="33098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E6AE873-A669-737B-DF1A-4314CC1C220F}"/>
                  </a:ext>
                </a:extLst>
              </p14:cNvPr>
              <p14:cNvContentPartPr/>
              <p14:nvPr/>
            </p14:nvContentPartPr>
            <p14:xfrm>
              <a:off x="7791754" y="3664131"/>
              <a:ext cx="3052440" cy="782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E6AE873-A669-737B-DF1A-4314CC1C22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7754" y="3556131"/>
                <a:ext cx="3160080" cy="9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D995393-A29F-C9E4-EA05-21D0029A8217}"/>
                  </a:ext>
                </a:extLst>
              </p14:cNvPr>
              <p14:cNvContentPartPr/>
              <p14:nvPr/>
            </p14:nvContentPartPr>
            <p14:xfrm>
              <a:off x="7804354" y="3668091"/>
              <a:ext cx="2640240" cy="1059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D995393-A29F-C9E4-EA05-21D0029A8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50714" y="3560091"/>
                <a:ext cx="2747880" cy="12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5476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D0CC8-850B-F9F4-DABC-735E9E94D7D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Beta 1: total effect of </a:t>
            </a:r>
            <a:r>
              <a:rPr lang="en-US" b="1" dirty="0"/>
              <a:t>HIV </a:t>
            </a:r>
            <a:r>
              <a:rPr lang="en-US" dirty="0"/>
              <a:t>on </a:t>
            </a:r>
            <a:r>
              <a:rPr lang="en-US" b="1" dirty="0"/>
              <a:t>stroke </a:t>
            </a:r>
          </a:p>
          <a:p>
            <a:r>
              <a:rPr lang="en-US" dirty="0"/>
              <a:t>(“if you get HIV, everything else equal, then …”)</a:t>
            </a:r>
          </a:p>
          <a:p>
            <a:endParaRPr lang="en-US" b="1" dirty="0"/>
          </a:p>
          <a:p>
            <a:r>
              <a:rPr lang="en-US" dirty="0"/>
              <a:t>Beta 2: partial effect of </a:t>
            </a:r>
            <a:r>
              <a:rPr lang="en-US" b="1" dirty="0"/>
              <a:t>smoking </a:t>
            </a:r>
            <a:r>
              <a:rPr lang="en-US" dirty="0"/>
              <a:t>on </a:t>
            </a:r>
            <a:r>
              <a:rPr lang="en-US" b="1" dirty="0"/>
              <a:t>stroke </a:t>
            </a:r>
          </a:p>
          <a:p>
            <a:r>
              <a:rPr lang="en-US" dirty="0"/>
              <a:t>(“if you smoke, assuming smoking doesn’t affect HIV, then …”)</a:t>
            </a:r>
          </a:p>
          <a:p>
            <a:endParaRPr lang="en-US" dirty="0"/>
          </a:p>
          <a:p>
            <a:r>
              <a:rPr lang="en-US" dirty="0"/>
              <a:t>Beta 3: partial effect of </a:t>
            </a:r>
            <a:r>
              <a:rPr lang="en-US" b="1" dirty="0"/>
              <a:t>age </a:t>
            </a:r>
            <a:r>
              <a:rPr lang="en-US" dirty="0"/>
              <a:t>on </a:t>
            </a:r>
            <a:r>
              <a:rPr lang="en-US" b="1" dirty="0"/>
              <a:t>stroke</a:t>
            </a:r>
          </a:p>
          <a:p>
            <a:r>
              <a:rPr lang="en-US" dirty="0"/>
              <a:t>(“if you age, assuming aging didn’t affect smoking and HIV, then …”)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D0433-3342-D901-EDB9-B3279C33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29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BA5E98-A780-8908-6A29-BFC03084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for the full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15AFA-DE9F-8CB2-3FD6-A090E605B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1360150" cy="511175"/>
          </a:xfrm>
        </p:spPr>
        <p:txBody>
          <a:bodyPr/>
          <a:lstStyle/>
          <a:p>
            <a:r>
              <a:rPr lang="en-US" sz="1800" dirty="0"/>
              <a:t>Example from the “The Table 2 Fallacy: Presenting and Interpreting Confounder and Modifier Coefficients” paper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D970D-E5EF-FAF8-CD88-F1723E97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74" y="1552675"/>
            <a:ext cx="4915326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C21783D-2E9F-80C7-5BA0-EAB90FAF53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4554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difference between them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6D975F-288B-7F41-AC44-10ED251491C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r>
              <a:rPr lang="en-US" dirty="0"/>
              <a:t>And why it matters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Causal</a:t>
            </a:r>
            <a:r>
              <a:rPr lang="en-US" sz="4400" dirty="0"/>
              <a:t> and </a:t>
            </a:r>
            <a:r>
              <a:rPr lang="en-US" sz="4400" b="1" dirty="0"/>
              <a:t>statistical </a:t>
            </a:r>
            <a:r>
              <a:rPr lang="en-US" sz="4400" dirty="0"/>
              <a:t>inference</a:t>
            </a:r>
            <a:endParaRPr lang="en-US" sz="44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8CFC4C9-2DFC-CF62-49B1-E3CA60EAB2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52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95C177-16AC-2A22-C6B5-5801E25D5A0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Football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Proxy for ethnicity (skin tone)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Question: are players from different ethnicities more likely to get a red card?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67EA7-F74D-10BC-74D6-136761F8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30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9178C0-8D55-1733-05AB-2FB26754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130F3-67CB-44D9-AC3B-83888D0CE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Creating the DAG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23704-0D96-3C14-1A5E-5FAC1910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87" y="1622576"/>
            <a:ext cx="3927702" cy="41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61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3941E1-AAA0-B26C-3A0B-A59F385DA94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E920A0-8F2A-A045-D049-8985011A2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31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D1736-49D5-0314-F746-87CC055D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D0F8C-98C1-7936-B1D5-18CBE2649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699" y="1041500"/>
            <a:ext cx="6538711" cy="511175"/>
          </a:xfrm>
        </p:spPr>
        <p:txBody>
          <a:bodyPr/>
          <a:lstStyle/>
          <a:p>
            <a:r>
              <a:rPr lang="en-US" dirty="0"/>
              <a:t>Independence relationships (testable assumptions)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F5FC0-80B3-4BEC-BC5C-3F992C83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948" y="2169375"/>
            <a:ext cx="534208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02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6A766-520D-BC3D-0DD0-0641B8933FB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B714F-3862-D7E8-F937-2B79AF72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32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36E36C-BDDC-C0D4-425B-04985FED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1ECE-712A-C39B-B295-20BBEBCEC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the total effect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C0BDD-6152-1768-CE69-B885C546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1798202"/>
            <a:ext cx="9541067" cy="138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797D0-C9BC-2BC7-AE16-7D691075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88" y="2456891"/>
            <a:ext cx="3927702" cy="41904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D02B64F-8CD6-A336-3C9C-DBE987B5E9D9}"/>
                  </a:ext>
                </a:extLst>
              </p14:cNvPr>
              <p14:cNvContentPartPr/>
              <p14:nvPr/>
            </p14:nvContentPartPr>
            <p14:xfrm>
              <a:off x="6406114" y="4185411"/>
              <a:ext cx="703440" cy="811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D02B64F-8CD6-A336-3C9C-DBE987B5E9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2114" y="4077411"/>
                <a:ext cx="811080" cy="10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F9BC9D-1DD4-9DCC-DD85-A5F3F6EF3077}"/>
                  </a:ext>
                </a:extLst>
              </p14:cNvPr>
              <p14:cNvContentPartPr/>
              <p14:nvPr/>
            </p14:nvContentPartPr>
            <p14:xfrm>
              <a:off x="7376674" y="5344611"/>
              <a:ext cx="2880" cy="244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F9BC9D-1DD4-9DCC-DD85-A5F3F6EF30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3034" y="5236611"/>
                <a:ext cx="1105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BC4CF0-2976-F28D-09D4-F61F1F317A11}"/>
                  </a:ext>
                </a:extLst>
              </p14:cNvPr>
              <p14:cNvContentPartPr/>
              <p14:nvPr/>
            </p14:nvContentPartPr>
            <p14:xfrm>
              <a:off x="6342394" y="4765011"/>
              <a:ext cx="734040" cy="906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BC4CF0-2976-F28D-09D4-F61F1F317A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8754" y="4657011"/>
                <a:ext cx="841680" cy="11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33986B-B193-44C9-4E51-1B5C510971BD}"/>
                  </a:ext>
                </a:extLst>
              </p14:cNvPr>
              <p14:cNvContentPartPr/>
              <p14:nvPr/>
            </p14:nvContentPartPr>
            <p14:xfrm>
              <a:off x="6316834" y="4803531"/>
              <a:ext cx="1411560" cy="1546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33986B-B193-44C9-4E51-1B5C510971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3194" y="4695891"/>
                <a:ext cx="1519200" cy="17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CCDE16-FE9B-CC91-6A81-420BAAFDCD3A}"/>
                  </a:ext>
                </a:extLst>
              </p14:cNvPr>
              <p14:cNvContentPartPr/>
              <p14:nvPr/>
            </p14:nvContentPartPr>
            <p14:xfrm>
              <a:off x="7476034" y="5975691"/>
              <a:ext cx="442800" cy="262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CCDE16-FE9B-CC91-6A81-420BAAFDCD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2394" y="5868051"/>
                <a:ext cx="5504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72F23B-28C7-E24F-DD1E-8B957A048C41}"/>
                  </a:ext>
                </a:extLst>
              </p14:cNvPr>
              <p14:cNvContentPartPr/>
              <p14:nvPr/>
            </p14:nvContentPartPr>
            <p14:xfrm>
              <a:off x="7450114" y="5280171"/>
              <a:ext cx="560880" cy="910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72F23B-28C7-E24F-DD1E-8B957A048C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96474" y="5172531"/>
                <a:ext cx="668520" cy="11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FFBCD9-90C0-353E-C40D-85EC2DD058DB}"/>
                  </a:ext>
                </a:extLst>
              </p14:cNvPr>
              <p14:cNvContentPartPr/>
              <p14:nvPr/>
            </p14:nvContentPartPr>
            <p14:xfrm>
              <a:off x="6645154" y="4133931"/>
              <a:ext cx="607320" cy="861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FFBCD9-90C0-353E-C40D-85EC2DD058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1514" y="4026291"/>
                <a:ext cx="714960" cy="107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1D1D3A6-6170-4B8D-D532-A94357E5813F}"/>
              </a:ext>
            </a:extLst>
          </p:cNvPr>
          <p:cNvGrpSpPr/>
          <p:nvPr/>
        </p:nvGrpSpPr>
        <p:grpSpPr>
          <a:xfrm>
            <a:off x="6844954" y="3116571"/>
            <a:ext cx="257760" cy="192960"/>
            <a:chOff x="6844954" y="3116571"/>
            <a:chExt cx="25776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ECFC15-0103-5C0E-2806-A0AED1389D61}"/>
                    </a:ext>
                  </a:extLst>
                </p14:cNvPr>
                <p14:cNvContentPartPr/>
                <p14:nvPr/>
              </p14:nvContentPartPr>
              <p14:xfrm>
                <a:off x="6844954" y="3116571"/>
                <a:ext cx="230040" cy="19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ECFC15-0103-5C0E-2806-A0AED1389D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8834" y="3110451"/>
                  <a:ext cx="242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D4A3C7C-DF57-2CC9-7EC9-7F2FC24BE12A}"/>
                    </a:ext>
                  </a:extLst>
                </p14:cNvPr>
                <p14:cNvContentPartPr/>
                <p14:nvPr/>
              </p14:nvContentPartPr>
              <p14:xfrm>
                <a:off x="6873394" y="3168051"/>
                <a:ext cx="229320" cy="7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D4A3C7C-DF57-2CC9-7EC9-7F2FC24BE1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67274" y="3161931"/>
                  <a:ext cx="24156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524F8F-422D-D760-4845-457E3E2BC544}"/>
              </a:ext>
            </a:extLst>
          </p:cNvPr>
          <p:cNvGrpSpPr/>
          <p:nvPr/>
        </p:nvGrpSpPr>
        <p:grpSpPr>
          <a:xfrm>
            <a:off x="7195594" y="2897691"/>
            <a:ext cx="260640" cy="170640"/>
            <a:chOff x="7195594" y="2897691"/>
            <a:chExt cx="26064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80744F-AF46-952C-50DF-F1DA5C3628B1}"/>
                    </a:ext>
                  </a:extLst>
                </p14:cNvPr>
                <p14:cNvContentPartPr/>
                <p14:nvPr/>
              </p14:nvContentPartPr>
              <p14:xfrm>
                <a:off x="7269754" y="2897691"/>
                <a:ext cx="186480" cy="119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80744F-AF46-952C-50DF-F1DA5C3628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63634" y="2891571"/>
                  <a:ext cx="19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429EF3-0417-225E-C593-304EC8E9B156}"/>
                    </a:ext>
                  </a:extLst>
                </p14:cNvPr>
                <p14:cNvContentPartPr/>
                <p14:nvPr/>
              </p14:nvContentPartPr>
              <p14:xfrm>
                <a:off x="7195594" y="2897691"/>
                <a:ext cx="216360" cy="170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429EF3-0417-225E-C593-304EC8E9B1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89474" y="2891571"/>
                  <a:ext cx="2286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79135-30E4-E48B-84A9-512E08CA3494}"/>
              </a:ext>
            </a:extLst>
          </p:cNvPr>
          <p:cNvGrpSpPr/>
          <p:nvPr/>
        </p:nvGrpSpPr>
        <p:grpSpPr>
          <a:xfrm>
            <a:off x="8501674" y="3399891"/>
            <a:ext cx="268920" cy="250920"/>
            <a:chOff x="8501674" y="3399891"/>
            <a:chExt cx="26892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3E7F6C-8C2B-BA1C-D8CF-01FB33D30428}"/>
                    </a:ext>
                  </a:extLst>
                </p14:cNvPr>
                <p14:cNvContentPartPr/>
                <p14:nvPr/>
              </p14:nvContentPartPr>
              <p14:xfrm>
                <a:off x="8501674" y="3483411"/>
                <a:ext cx="268920" cy="7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3E7F6C-8C2B-BA1C-D8CF-01FB33D304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95554" y="3477291"/>
                  <a:ext cx="281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4A2D92-74DD-C540-7D75-D6063FC7DD46}"/>
                    </a:ext>
                  </a:extLst>
                </p14:cNvPr>
                <p14:cNvContentPartPr/>
                <p14:nvPr/>
              </p14:nvContentPartPr>
              <p14:xfrm>
                <a:off x="8589874" y="3399891"/>
                <a:ext cx="83160" cy="25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4A2D92-74DD-C540-7D75-D6063FC7DD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83754" y="3393771"/>
                  <a:ext cx="9540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D07F65-2C05-3FD3-59BA-6B6D03E29135}"/>
              </a:ext>
            </a:extLst>
          </p:cNvPr>
          <p:cNvGrpSpPr/>
          <p:nvPr/>
        </p:nvGrpSpPr>
        <p:grpSpPr>
          <a:xfrm>
            <a:off x="3702514" y="2368491"/>
            <a:ext cx="2793960" cy="635400"/>
            <a:chOff x="3702514" y="2368491"/>
            <a:chExt cx="279396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DED291-DCD9-D9F1-9595-47AB85798787}"/>
                    </a:ext>
                  </a:extLst>
                </p14:cNvPr>
                <p14:cNvContentPartPr/>
                <p14:nvPr/>
              </p14:nvContentPartPr>
              <p14:xfrm>
                <a:off x="3702514" y="2368491"/>
                <a:ext cx="2740320" cy="574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DED291-DCD9-D9F1-9595-47AB857987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6394" y="2362371"/>
                  <a:ext cx="275256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1773B9-A3FF-D181-7BF6-2E0E8959D503}"/>
                    </a:ext>
                  </a:extLst>
                </p14:cNvPr>
                <p14:cNvContentPartPr/>
                <p14:nvPr/>
              </p14:nvContentPartPr>
              <p14:xfrm>
                <a:off x="6230434" y="2788251"/>
                <a:ext cx="266040" cy="215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1773B9-A3FF-D181-7BF6-2E0E8959D5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24314" y="2782131"/>
                  <a:ext cx="27828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9188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7EAD63C-7C5D-E3AB-E304-84A174AE4D8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48000" y="1421170"/>
            <a:ext cx="9701101" cy="140982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B714F-3862-D7E8-F937-2B79AF72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33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36E36C-BDDC-C0D4-425B-04985FED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1ECE-712A-C39B-B295-20BBEBCEC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Getting the partial effect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797D0-C9BC-2BC7-AE16-7D691075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22" y="3016851"/>
            <a:ext cx="3317724" cy="353964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1D1D3A6-6170-4B8D-D532-A94357E5813F}"/>
              </a:ext>
            </a:extLst>
          </p:cNvPr>
          <p:cNvGrpSpPr/>
          <p:nvPr/>
        </p:nvGrpSpPr>
        <p:grpSpPr>
          <a:xfrm>
            <a:off x="6616899" y="4410898"/>
            <a:ext cx="257760" cy="192960"/>
            <a:chOff x="6844954" y="3116571"/>
            <a:chExt cx="25776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ECFC15-0103-5C0E-2806-A0AED1389D61}"/>
                    </a:ext>
                  </a:extLst>
                </p14:cNvPr>
                <p14:cNvContentPartPr/>
                <p14:nvPr/>
              </p14:nvContentPartPr>
              <p14:xfrm>
                <a:off x="6844954" y="3116571"/>
                <a:ext cx="230040" cy="19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ECFC15-0103-5C0E-2806-A0AED1389D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38834" y="3110451"/>
                  <a:ext cx="242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D4A3C7C-DF57-2CC9-7EC9-7F2FC24BE12A}"/>
                    </a:ext>
                  </a:extLst>
                </p14:cNvPr>
                <p14:cNvContentPartPr/>
                <p14:nvPr/>
              </p14:nvContentPartPr>
              <p14:xfrm>
                <a:off x="6873394" y="3168051"/>
                <a:ext cx="229320" cy="70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D4A3C7C-DF57-2CC9-7EC9-7F2FC24BE1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67274" y="3161931"/>
                  <a:ext cx="24156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524F8F-422D-D760-4845-457E3E2BC544}"/>
              </a:ext>
            </a:extLst>
          </p:cNvPr>
          <p:cNvGrpSpPr/>
          <p:nvPr/>
        </p:nvGrpSpPr>
        <p:grpSpPr>
          <a:xfrm>
            <a:off x="6384699" y="4049529"/>
            <a:ext cx="260640" cy="170640"/>
            <a:chOff x="7195594" y="2897691"/>
            <a:chExt cx="26064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80744F-AF46-952C-50DF-F1DA5C3628B1}"/>
                    </a:ext>
                  </a:extLst>
                </p14:cNvPr>
                <p14:cNvContentPartPr/>
                <p14:nvPr/>
              </p14:nvContentPartPr>
              <p14:xfrm>
                <a:off x="7269754" y="2897691"/>
                <a:ext cx="186480" cy="119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80744F-AF46-952C-50DF-F1DA5C3628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3634" y="2891571"/>
                  <a:ext cx="19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429EF3-0417-225E-C593-304EC8E9B156}"/>
                    </a:ext>
                  </a:extLst>
                </p14:cNvPr>
                <p14:cNvContentPartPr/>
                <p14:nvPr/>
              </p14:nvContentPartPr>
              <p14:xfrm>
                <a:off x="7195594" y="2897691"/>
                <a:ext cx="216360" cy="170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429EF3-0417-225E-C593-304EC8E9B1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9474" y="2891571"/>
                  <a:ext cx="2286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79135-30E4-E48B-84A9-512E08CA3494}"/>
              </a:ext>
            </a:extLst>
          </p:cNvPr>
          <p:cNvGrpSpPr/>
          <p:nvPr/>
        </p:nvGrpSpPr>
        <p:grpSpPr>
          <a:xfrm>
            <a:off x="7429411" y="4327341"/>
            <a:ext cx="268920" cy="250920"/>
            <a:chOff x="8501674" y="3399891"/>
            <a:chExt cx="26892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3E7F6C-8C2B-BA1C-D8CF-01FB33D30428}"/>
                    </a:ext>
                  </a:extLst>
                </p14:cNvPr>
                <p14:cNvContentPartPr/>
                <p14:nvPr/>
              </p14:nvContentPartPr>
              <p14:xfrm>
                <a:off x="8501674" y="3483411"/>
                <a:ext cx="268920" cy="7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3E7F6C-8C2B-BA1C-D8CF-01FB33D304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95554" y="3477291"/>
                  <a:ext cx="281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4A2D92-74DD-C540-7D75-D6063FC7DD46}"/>
                    </a:ext>
                  </a:extLst>
                </p14:cNvPr>
                <p14:cNvContentPartPr/>
                <p14:nvPr/>
              </p14:nvContentPartPr>
              <p14:xfrm>
                <a:off x="8589874" y="3399891"/>
                <a:ext cx="83160" cy="25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4A2D92-74DD-C540-7D75-D6063FC7DD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83754" y="3393771"/>
                  <a:ext cx="9540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7A19AF-8062-5F57-6A68-B02042FDCE75}"/>
              </a:ext>
            </a:extLst>
          </p:cNvPr>
          <p:cNvGrpSpPr/>
          <p:nvPr/>
        </p:nvGrpSpPr>
        <p:grpSpPr>
          <a:xfrm>
            <a:off x="7378242" y="3355034"/>
            <a:ext cx="260640" cy="170640"/>
            <a:chOff x="7195594" y="2897691"/>
            <a:chExt cx="26064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D4469B5-8A21-4F60-738A-A5C7E6486998}"/>
                    </a:ext>
                  </a:extLst>
                </p14:cNvPr>
                <p14:cNvContentPartPr/>
                <p14:nvPr/>
              </p14:nvContentPartPr>
              <p14:xfrm>
                <a:off x="7269754" y="2897691"/>
                <a:ext cx="186480" cy="119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D4469B5-8A21-4F60-738A-A5C7E64869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3634" y="2891571"/>
                  <a:ext cx="19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923F12-87EA-F76D-0B73-DF9D0A2D3B0F}"/>
                    </a:ext>
                  </a:extLst>
                </p14:cNvPr>
                <p14:cNvContentPartPr/>
                <p14:nvPr/>
              </p14:nvContentPartPr>
              <p14:xfrm>
                <a:off x="7195594" y="2897691"/>
                <a:ext cx="216360" cy="170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923F12-87EA-F76D-0B73-DF9D0A2D3B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9474" y="2891571"/>
                  <a:ext cx="2286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F7D9FC-90CE-933B-82E6-57C0A01CED58}"/>
              </a:ext>
            </a:extLst>
          </p:cNvPr>
          <p:cNvGrpSpPr/>
          <p:nvPr/>
        </p:nvGrpSpPr>
        <p:grpSpPr>
          <a:xfrm>
            <a:off x="7747002" y="4282161"/>
            <a:ext cx="260640" cy="170640"/>
            <a:chOff x="7195594" y="2897691"/>
            <a:chExt cx="26064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BF6640-7536-81FA-C4FD-4B69F23819FC}"/>
                    </a:ext>
                  </a:extLst>
                </p14:cNvPr>
                <p14:cNvContentPartPr/>
                <p14:nvPr/>
              </p14:nvContentPartPr>
              <p14:xfrm>
                <a:off x="7269754" y="2897691"/>
                <a:ext cx="186480" cy="119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EBF6640-7536-81FA-C4FD-4B69F23819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3634" y="2891571"/>
                  <a:ext cx="19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F3FB6F-1D96-4C77-EE17-3B1265EC28EF}"/>
                    </a:ext>
                  </a:extLst>
                </p14:cNvPr>
                <p14:cNvContentPartPr/>
                <p14:nvPr/>
              </p14:nvContentPartPr>
              <p14:xfrm>
                <a:off x="7195594" y="2897691"/>
                <a:ext cx="216360" cy="170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F3FB6F-1D96-4C77-EE17-3B1265EC28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9474" y="2891571"/>
                  <a:ext cx="2286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F597BC-ED51-0829-B6EA-4F6F67C4D69A}"/>
              </a:ext>
            </a:extLst>
          </p:cNvPr>
          <p:cNvGrpSpPr/>
          <p:nvPr/>
        </p:nvGrpSpPr>
        <p:grpSpPr>
          <a:xfrm>
            <a:off x="7099647" y="4643181"/>
            <a:ext cx="268920" cy="250920"/>
            <a:chOff x="8501674" y="3399891"/>
            <a:chExt cx="26892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6C9C454-3B51-FDA2-BF0D-6BBF45E266FC}"/>
                    </a:ext>
                  </a:extLst>
                </p14:cNvPr>
                <p14:cNvContentPartPr/>
                <p14:nvPr/>
              </p14:nvContentPartPr>
              <p14:xfrm>
                <a:off x="8501674" y="3483411"/>
                <a:ext cx="268920" cy="79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6C9C454-3B51-FDA2-BF0D-6BBF45E266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95554" y="3477291"/>
                  <a:ext cx="281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AF09DF-A8B4-C7F7-95E8-A74F6DBAE69C}"/>
                    </a:ext>
                  </a:extLst>
                </p14:cNvPr>
                <p14:cNvContentPartPr/>
                <p14:nvPr/>
              </p14:nvContentPartPr>
              <p14:xfrm>
                <a:off x="8589874" y="3399891"/>
                <a:ext cx="83160" cy="250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AF09DF-A8B4-C7F7-95E8-A74F6DBAE6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83754" y="3393771"/>
                  <a:ext cx="95400" cy="26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D185882-7C1B-491D-BF8F-2E2CBDBB9B82}"/>
              </a:ext>
            </a:extLst>
          </p:cNvPr>
          <p:cNvSpPr txBox="1"/>
          <p:nvPr/>
        </p:nvSpPr>
        <p:spPr>
          <a:xfrm>
            <a:off x="817808" y="3786389"/>
            <a:ext cx="382783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There’s more than 1 possibility!</a:t>
            </a:r>
          </a:p>
          <a:p>
            <a:r>
              <a:rPr lang="en-US" sz="1800" dirty="0"/>
              <a:t>More testable assumptions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C03BF9-38E9-12A2-F1E3-0A41628F2B05}"/>
              </a:ext>
            </a:extLst>
          </p:cNvPr>
          <p:cNvGrpSpPr/>
          <p:nvPr/>
        </p:nvGrpSpPr>
        <p:grpSpPr>
          <a:xfrm>
            <a:off x="6072394" y="4288371"/>
            <a:ext cx="1807200" cy="2167560"/>
            <a:chOff x="6072394" y="4288371"/>
            <a:chExt cx="1807200" cy="21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A941D1-C0AC-22AF-D561-37DF9EB81580}"/>
                    </a:ext>
                  </a:extLst>
                </p14:cNvPr>
                <p14:cNvContentPartPr/>
                <p14:nvPr/>
              </p14:nvContentPartPr>
              <p14:xfrm>
                <a:off x="6072394" y="4288371"/>
                <a:ext cx="1776960" cy="2144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A941D1-C0AC-22AF-D561-37DF9EB815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66274" y="4282251"/>
                  <a:ext cx="1789200" cy="21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3B01812-0C2F-2BEE-870F-3A18314622C1}"/>
                    </a:ext>
                  </a:extLst>
                </p14:cNvPr>
                <p14:cNvContentPartPr/>
                <p14:nvPr/>
              </p14:nvContentPartPr>
              <p14:xfrm>
                <a:off x="7809034" y="6400851"/>
                <a:ext cx="70560" cy="55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3B01812-0C2F-2BEE-870F-3A18314622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02914" y="6394731"/>
                  <a:ext cx="8280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8091F9-04A4-7381-63DD-7CA4E7114EAF}"/>
              </a:ext>
            </a:extLst>
          </p:cNvPr>
          <p:cNvGrpSpPr/>
          <p:nvPr/>
        </p:nvGrpSpPr>
        <p:grpSpPr>
          <a:xfrm>
            <a:off x="7057527" y="3651063"/>
            <a:ext cx="260640" cy="170640"/>
            <a:chOff x="7195594" y="2897691"/>
            <a:chExt cx="26064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F03C01-BA7B-33FC-55B7-8981FC479CBE}"/>
                    </a:ext>
                  </a:extLst>
                </p14:cNvPr>
                <p14:cNvContentPartPr/>
                <p14:nvPr/>
              </p14:nvContentPartPr>
              <p14:xfrm>
                <a:off x="7269754" y="2897691"/>
                <a:ext cx="186480" cy="119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F03C01-BA7B-33FC-55B7-8981FC479C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63634" y="2891571"/>
                  <a:ext cx="198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3E402C9-81E2-6BFC-DA76-88273D5D972D}"/>
                    </a:ext>
                  </a:extLst>
                </p14:cNvPr>
                <p14:cNvContentPartPr/>
                <p14:nvPr/>
              </p14:nvContentPartPr>
              <p14:xfrm>
                <a:off x="7195594" y="2897691"/>
                <a:ext cx="216360" cy="170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3E402C9-81E2-6BFC-DA76-88273D5D97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9474" y="2891571"/>
                  <a:ext cx="22860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7071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C0B831-8416-3030-CF49-4E59CC57F2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400" b="1" dirty="0" err="1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colab.google</a:t>
            </a:r>
            <a:r>
              <a:rPr lang="en-US" sz="14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b="1" dirty="0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(file that I sent you) or </a:t>
            </a:r>
            <a:r>
              <a:rPr lang="en-US" sz="1400" b="1" dirty="0" err="1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400" b="1" dirty="0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/Ordina-Group/20231130-data-science-hackathon</a:t>
            </a:r>
            <a:r>
              <a:rPr lang="en-US" sz="1400" b="1" dirty="0"/>
              <a:t> </a:t>
            </a:r>
          </a:p>
          <a:p>
            <a:r>
              <a:rPr lang="en-GB" dirty="0"/>
              <a:t>Split into teams of </a:t>
            </a:r>
            <a:r>
              <a:rPr lang="en-GB" b="1" dirty="0"/>
              <a:t>3 or 4 people </a:t>
            </a:r>
            <a:r>
              <a:rPr lang="en-GB" dirty="0"/>
              <a:t>(pick the datasets that interest you the most)</a:t>
            </a:r>
          </a:p>
          <a:p>
            <a:pPr marL="971550" lvl="1" indent="-514350">
              <a:buAutoNum type="arabicPeriod"/>
            </a:pPr>
            <a:r>
              <a:rPr lang="en-GB" dirty="0"/>
              <a:t>Football dataset</a:t>
            </a:r>
          </a:p>
          <a:p>
            <a:pPr marL="971550" lvl="1" indent="-514350">
              <a:buAutoNum type="arabicPeriod"/>
            </a:pPr>
            <a:r>
              <a:rPr lang="en-GB" dirty="0"/>
              <a:t>Why do we see a difference in scores between different wines?</a:t>
            </a:r>
          </a:p>
          <a:p>
            <a:pPr marL="971550" lvl="1" indent="-514350">
              <a:buAutoNum type="arabicPeriod"/>
            </a:pPr>
            <a:r>
              <a:rPr lang="en-GB" dirty="0"/>
              <a:t>Is there discrimination in University admissions?</a:t>
            </a:r>
          </a:p>
          <a:p>
            <a:pPr marL="971550" lvl="1" indent="-514350">
              <a:buAutoNum type="arabicPeriod"/>
            </a:pPr>
            <a:r>
              <a:rPr lang="en-GB" dirty="0"/>
              <a:t>What causes people to have different moral judgments?</a:t>
            </a:r>
          </a:p>
          <a:p>
            <a:pPr marL="971550" lvl="1" indent="-514350">
              <a:buAutoNum type="arabicPeriod"/>
            </a:pPr>
            <a:r>
              <a:rPr lang="en-GB" dirty="0"/>
              <a:t>Is there unequal treatment in traffic stops?</a:t>
            </a:r>
          </a:p>
          <a:p>
            <a:r>
              <a:rPr lang="en-US" dirty="0"/>
              <a:t>Exercise 1 (only the causal inference part):</a:t>
            </a:r>
          </a:p>
          <a:p>
            <a:pPr marL="342900" indent="-342900">
              <a:buAutoNum type="arabicPeriod"/>
            </a:pPr>
            <a:r>
              <a:rPr lang="en-US" dirty="0"/>
              <a:t>Create 1 or more DAGs with the variables you have available (for the questions you want to answer)</a:t>
            </a:r>
          </a:p>
          <a:p>
            <a:pPr marL="342900" indent="-342900">
              <a:buAutoNum type="arabicPeriod"/>
            </a:pPr>
            <a:r>
              <a:rPr lang="en-US" dirty="0"/>
              <a:t>Create 1 or more DAGs with variables that might be missing from your dataset</a:t>
            </a:r>
          </a:p>
          <a:p>
            <a:pPr marL="342900" indent="-342900">
              <a:buAutoNum type="arabicPeriod"/>
            </a:pPr>
            <a:r>
              <a:rPr lang="en-US" dirty="0"/>
              <a:t>Present your conclusions to the group</a:t>
            </a:r>
          </a:p>
          <a:p>
            <a:pPr marL="1026900" lvl="1" indent="-342900">
              <a:buAutoNum type="arabicPeriod"/>
            </a:pPr>
            <a:r>
              <a:rPr lang="en-US" dirty="0"/>
              <a:t>What the dataset is about</a:t>
            </a:r>
          </a:p>
          <a:p>
            <a:pPr marL="1026900" lvl="1" indent="-342900">
              <a:buAutoNum type="arabicPeriod"/>
            </a:pPr>
            <a:r>
              <a:rPr lang="en-US" dirty="0"/>
              <a:t>Data you have available</a:t>
            </a:r>
          </a:p>
          <a:p>
            <a:pPr marL="1026900" lvl="1" indent="-342900">
              <a:buAutoNum type="arabicPeriod"/>
            </a:pPr>
            <a:r>
              <a:rPr lang="en-US" dirty="0"/>
              <a:t>What conclusions you can get from the dataset (present DAGs you have)</a:t>
            </a:r>
            <a:endParaRPr lang="en-US" b="1" dirty="0">
              <a:solidFill>
                <a:srgbClr val="3398A7"/>
              </a:solidFill>
            </a:endParaRPr>
          </a:p>
          <a:p>
            <a:endParaRPr lang="en-US" b="1" dirty="0">
              <a:solidFill>
                <a:srgbClr val="3398A7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A7C05-CD7D-90B3-118F-2BE1508B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34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9E653-1578-7F72-0682-6C370B16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431F9-89EF-39E8-5CC9-E7B0F19B2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78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0F514C-A1E7-A902-958F-017BFE07F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>
            <a:normAutofit/>
          </a:bodyPr>
          <a:lstStyle/>
          <a:p>
            <a:endParaRPr lang="en-US" sz="4400" b="1" dirty="0"/>
          </a:p>
          <a:p>
            <a:r>
              <a:rPr lang="en-US" sz="4400" b="1" dirty="0"/>
              <a:t>Statistical</a:t>
            </a:r>
            <a:r>
              <a:rPr lang="en-US" sz="4400" dirty="0"/>
              <a:t> </a:t>
            </a:r>
            <a:r>
              <a:rPr lang="en-US" sz="4400" b="1" dirty="0"/>
              <a:t>inference</a:t>
            </a:r>
            <a:endParaRPr lang="en-US" sz="44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86795-FBD6-16CD-CCA9-9C9C78DE7F3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63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67EA7-F74D-10BC-74D6-136761F8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36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9178C0-8D55-1733-05AB-2FB26754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care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130F3-67CB-44D9-AC3B-83888D0CE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44C64DD-6034-0E4E-4F26-F59734BA1B1F}"/>
              </a:ext>
            </a:extLst>
          </p:cNvPr>
          <p:cNvSpPr txBox="1">
            <a:spLocks/>
          </p:cNvSpPr>
          <p:nvPr/>
        </p:nvSpPr>
        <p:spPr bwMode="gray">
          <a:xfrm>
            <a:off x="647700" y="1909331"/>
            <a:ext cx="7015230" cy="41035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600" dirty="0">
                <a:solidFill>
                  <a:schemeClr val="tx1"/>
                </a:solidFill>
              </a:rPr>
              <a:t>Uncertainty is often crucial for decision making</a:t>
            </a:r>
          </a:p>
          <a:p>
            <a:pPr lvl="3"/>
            <a:r>
              <a:rPr lang="en-US" sz="1600" b="0" dirty="0">
                <a:solidFill>
                  <a:schemeClr val="tx1"/>
                </a:solidFill>
                <a:latin typeface="+mn-lt"/>
              </a:rPr>
              <a:t>There’s a cost to getting it wrong</a:t>
            </a:r>
          </a:p>
          <a:p>
            <a:pPr lvl="3"/>
            <a:endParaRPr lang="en-US" sz="1600" dirty="0">
              <a:solidFill>
                <a:schemeClr val="tx1"/>
              </a:solidFill>
            </a:endParaRPr>
          </a:p>
          <a:p>
            <a:pPr lvl="3"/>
            <a:endParaRPr lang="en-US" sz="1600" dirty="0">
              <a:solidFill>
                <a:schemeClr val="tx1"/>
              </a:solidFill>
            </a:endParaRP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Empirical data is always more variable than the “truth”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That’s why regularization works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If your sample size is large enough, you don’t need to worry much about it but…</a:t>
            </a:r>
          </a:p>
          <a:p>
            <a:pPr lvl="3"/>
            <a:endParaRPr lang="en-US" sz="1600" dirty="0">
              <a:solidFill>
                <a:schemeClr val="accent1"/>
              </a:solidFill>
            </a:endParaRPr>
          </a:p>
          <a:p>
            <a:pPr lvl="3"/>
            <a:endParaRPr lang="en-US" sz="1600" dirty="0">
              <a:solidFill>
                <a:schemeClr val="accent1"/>
              </a:solidFill>
            </a:endParaRP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…you almost never have enough data for what you want to measure</a:t>
            </a:r>
          </a:p>
          <a:p>
            <a:pPr lvl="3"/>
            <a:r>
              <a:rPr lang="en-US" sz="1600" b="0" dirty="0">
                <a:solidFill>
                  <a:schemeClr val="tx1"/>
                </a:solidFill>
                <a:latin typeface="+mn-lt"/>
              </a:rPr>
              <a:t>Noise, too many predictors, imbalanced classes, missing data, time series, etc.</a:t>
            </a:r>
          </a:p>
          <a:p>
            <a:pPr lvl="3"/>
            <a:endParaRPr lang="en-US" sz="16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F6037-9693-9EBB-67B6-3415408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807" y="1297087"/>
            <a:ext cx="3772035" cy="2304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1D059-0D1B-E71F-BD2F-46CE783BFF9F}"/>
              </a:ext>
            </a:extLst>
          </p:cNvPr>
          <p:cNvSpPr txBox="1"/>
          <p:nvPr/>
        </p:nvSpPr>
        <p:spPr>
          <a:xfrm>
            <a:off x="8569235" y="3657600"/>
            <a:ext cx="3337560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Simulated example: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Each recruiter brings 30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Quality of recruiters/candidates is all the same (</a:t>
            </a:r>
            <a:r>
              <a:rPr lang="en-US" sz="1100" b="1" dirty="0"/>
              <a:t>10%</a:t>
            </a:r>
            <a:r>
              <a:rPr lang="en-US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3A8376-AC7B-8EDF-0D22-AE1D2779BF00}"/>
              </a:ext>
            </a:extLst>
          </p:cNvPr>
          <p:cNvSpPr/>
          <p:nvPr/>
        </p:nvSpPr>
        <p:spPr>
          <a:xfrm rot="20442664">
            <a:off x="5629992" y="2622298"/>
            <a:ext cx="2607600" cy="21841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00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67EA7-F74D-10BC-74D6-136761F8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37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9178C0-8D55-1733-05AB-2FB26754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4 approaches for doing (pseudo-)statistical inference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130F3-67CB-44D9-AC3B-83888D0CE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44C64DD-6034-0E4E-4F26-F59734BA1B1F}"/>
              </a:ext>
            </a:extLst>
          </p:cNvPr>
          <p:cNvSpPr txBox="1">
            <a:spLocks/>
          </p:cNvSpPr>
          <p:nvPr/>
        </p:nvSpPr>
        <p:spPr bwMode="gray">
          <a:xfrm>
            <a:off x="648000" y="1600238"/>
            <a:ext cx="9571686" cy="4426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1600" dirty="0">
                <a:solidFill>
                  <a:schemeClr val="tx1"/>
                </a:solidFill>
              </a:rPr>
              <a:t>Analytics</a:t>
            </a:r>
          </a:p>
          <a:p>
            <a:pPr lvl="3"/>
            <a:r>
              <a:rPr lang="en-US" sz="1600" b="0" dirty="0">
                <a:solidFill>
                  <a:schemeClr val="tx1"/>
                </a:solidFill>
                <a:latin typeface="+mn-lt"/>
              </a:rPr>
              <a:t>Visual representation of data &amp; descriptive statistics</a:t>
            </a:r>
          </a:p>
          <a:p>
            <a:pPr lvl="3"/>
            <a:endParaRPr lang="en-US" sz="1600" dirty="0">
              <a:solidFill>
                <a:schemeClr val="tx1"/>
              </a:solidFill>
            </a:endParaRP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Frequentist</a:t>
            </a:r>
          </a:p>
          <a:p>
            <a:pPr lvl="3"/>
            <a:r>
              <a:rPr lang="en-US" sz="1600" b="0" dirty="0">
                <a:solidFill>
                  <a:schemeClr val="tx1"/>
                </a:solidFill>
                <a:latin typeface="+mn-lt"/>
              </a:rPr>
              <a:t>Statistical tests </a:t>
            </a:r>
          </a:p>
          <a:p>
            <a:pPr lvl="3"/>
            <a:endParaRPr lang="en-US" sz="1600" dirty="0">
              <a:solidFill>
                <a:schemeClr val="tx1"/>
              </a:solidFill>
            </a:endParaRP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Bayesian</a:t>
            </a:r>
          </a:p>
          <a:p>
            <a:pPr lvl="3"/>
            <a:r>
              <a:rPr lang="en-US" sz="1600" b="0" dirty="0">
                <a:solidFill>
                  <a:schemeClr val="tx1"/>
                </a:solidFill>
                <a:latin typeface="+mn-lt"/>
              </a:rPr>
              <a:t>Generative models</a:t>
            </a:r>
            <a:endParaRPr lang="en-US" sz="1600" dirty="0">
              <a:solidFill>
                <a:schemeClr val="tx1"/>
              </a:solidFill>
            </a:endParaRPr>
          </a:p>
          <a:p>
            <a:pPr lvl="3"/>
            <a:endParaRPr lang="en-US" sz="1600" dirty="0">
              <a:solidFill>
                <a:schemeClr val="tx1"/>
              </a:solidFill>
            </a:endParaRP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Data scientist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Model-agnostic methods (also with a focus on visuals)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r>
              <a:rPr lang="en-US" sz="1600" dirty="0">
                <a:solidFill>
                  <a:srgbClr val="F58220"/>
                </a:solidFill>
              </a:rPr>
              <a:t>Advice:</a:t>
            </a:r>
            <a:r>
              <a:rPr lang="en-US" sz="1600" b="0" dirty="0">
                <a:solidFill>
                  <a:srgbClr val="F58220"/>
                </a:solidFill>
              </a:rPr>
              <a:t> always simulate to get a handle on whether you can trust a method for your case </a:t>
            </a:r>
          </a:p>
          <a:p>
            <a:pPr lvl="3"/>
            <a:r>
              <a:rPr lang="en-US" sz="1600" b="0" dirty="0">
                <a:solidFill>
                  <a:schemeClr val="tx1"/>
                </a:solidFill>
                <a:latin typeface="+mn-lt"/>
              </a:rPr>
              <a:t>See it as “test-driven development” applied to modelling</a:t>
            </a:r>
          </a:p>
        </p:txBody>
      </p:sp>
    </p:spTree>
    <p:extLst>
      <p:ext uri="{BB962C8B-B14F-4D97-AF65-F5344CB8AC3E}">
        <p14:creationId xmlns:p14="http://schemas.microsoft.com/office/powerpoint/2010/main" val="2058206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79F1A-5046-BAAF-A727-92837059B7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1909332"/>
            <a:ext cx="5448300" cy="379253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Create a DAG</a:t>
            </a:r>
          </a:p>
          <a:p>
            <a:pPr marL="342900" indent="-342900">
              <a:buAutoNum type="arabicPeriod"/>
            </a:pPr>
            <a:r>
              <a:rPr lang="en-US" dirty="0"/>
              <a:t>Represent it in mathematical form</a:t>
            </a:r>
          </a:p>
          <a:p>
            <a:pPr marL="342900" indent="-342900">
              <a:buAutoNum type="arabicPeriod"/>
            </a:pPr>
            <a:r>
              <a:rPr lang="en-US" dirty="0"/>
              <a:t>Replace each function with probability distribution functions</a:t>
            </a:r>
          </a:p>
          <a:p>
            <a:pPr marL="342900" indent="-342900">
              <a:buAutoNum type="arabicPeriod"/>
            </a:pPr>
            <a:r>
              <a:rPr lang="en-US" dirty="0"/>
              <a:t>(Optional) complexify it until it looks like the model you want to fit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79D19-6DA6-E511-1DB2-DC4D201E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38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B4B513-222A-CE10-E010-283E40B2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simulate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45741-5AFB-2C87-A049-A71E0C74AA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699" y="1041500"/>
            <a:ext cx="8045540" cy="511175"/>
          </a:xfrm>
        </p:spPr>
        <p:txBody>
          <a:bodyPr/>
          <a:lstStyle/>
          <a:p>
            <a:r>
              <a:rPr lang="en-US" dirty="0"/>
              <a:t>(for problems that can be represented with DAGs)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16F69-BDDB-CA7E-F26B-78D0BB4C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351" y="1041500"/>
            <a:ext cx="2072820" cy="20804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FFADDC-9A22-2415-53E7-3BA6FA71775D}"/>
              </a:ext>
            </a:extLst>
          </p:cNvPr>
          <p:cNvCxnSpPr/>
          <p:nvPr/>
        </p:nvCxnSpPr>
        <p:spPr>
          <a:xfrm>
            <a:off x="2228045" y="2086377"/>
            <a:ext cx="5376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6D7ABF8-A136-011E-D35E-424B44931051}"/>
              </a:ext>
            </a:extLst>
          </p:cNvPr>
          <p:cNvCxnSpPr>
            <a:cxnSpLocks/>
          </p:cNvCxnSpPr>
          <p:nvPr/>
        </p:nvCxnSpPr>
        <p:spPr>
          <a:xfrm>
            <a:off x="3902299" y="2263423"/>
            <a:ext cx="3986011" cy="1632436"/>
          </a:xfrm>
          <a:prstGeom prst="bentConnector3">
            <a:avLst>
              <a:gd name="adj1" fmla="val 82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0B053E-DBA2-6E6E-C543-DF209A44702E}"/>
                  </a:ext>
                </a:extLst>
              </p:cNvPr>
              <p:cNvSpPr txBox="1"/>
              <p:nvPr/>
            </p:nvSpPr>
            <p:spPr>
              <a:xfrm>
                <a:off x="8068613" y="3503054"/>
                <a:ext cx="3213279" cy="1077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spend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ce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cream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sales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spend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 err="1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0B053E-DBA2-6E6E-C543-DF209A447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613" y="3503054"/>
                <a:ext cx="3213279" cy="1077218"/>
              </a:xfrm>
              <a:prstGeom prst="rect">
                <a:avLst/>
              </a:prstGeom>
              <a:blipFill>
                <a:blip r:embed="rId3"/>
                <a:stretch>
                  <a:fillRect l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8A1FA1-3C9A-2B0F-2D93-EADF2F5A0B9C}"/>
                  </a:ext>
                </a:extLst>
              </p:cNvPr>
              <p:cNvSpPr txBox="1"/>
              <p:nvPr/>
            </p:nvSpPr>
            <p:spPr>
              <a:xfrm>
                <a:off x="6613301" y="4579958"/>
                <a:ext cx="5273899" cy="1077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0" smtClean="0"/>
                        <m:t> </m:t>
                      </m:r>
                      <m:r>
                        <m:rPr>
                          <m:nor/>
                        </m:rPr>
                        <a:rPr lang="en-GB" sz="1400" b="1" i="0" smtClean="0"/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spend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(0.5 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Weather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1)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ce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cream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sales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0.25 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sz="1400">
                          <a:latin typeface="Cambria Math" panose="02040503050406030204" pitchFamily="18" charset="0"/>
                        </a:rPr>
                        <m:t>0.25 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spend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 err="1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8A1FA1-3C9A-2B0F-2D93-EADF2F5A0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301" y="4579958"/>
                <a:ext cx="5273899" cy="1077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D1ADD96-DBC3-B37D-8767-FC25D6AF75E0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891978" y="3397244"/>
            <a:ext cx="2527796" cy="91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051A5D-5C68-25B7-2886-80F883762DF1}"/>
                  </a:ext>
                </a:extLst>
              </p:cNvPr>
              <p:cNvSpPr txBox="1"/>
              <p:nvPr/>
            </p:nvSpPr>
            <p:spPr>
              <a:xfrm>
                <a:off x="67613" y="4174566"/>
                <a:ext cx="5273899" cy="2800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1400" b="0" i="0" dirty="0">
                    <a:latin typeface="Cambria Math" panose="02040503050406030204" pitchFamily="18" charset="0"/>
                  </a:rPr>
                  <a:t>Example: vary the parameter values</a:t>
                </a:r>
              </a:p>
              <a:p>
                <a:endParaRPr lang="en-GB" sz="14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0" smtClean="0"/>
                        <m:t> </m:t>
                      </m:r>
                      <m:r>
                        <m:rPr>
                          <m:nor/>
                        </m:rPr>
                        <a:rPr lang="en-GB" sz="1400" b="1" i="0" smtClean="0"/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spend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(0.5 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Weather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1)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ce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cream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sales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spend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0.25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0.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/>
                        <m:t>~</m:t>
                      </m:r>
                      <m:r>
                        <m:rPr>
                          <m:nor/>
                        </m:rPr>
                        <a:rPr lang="en-GB" sz="1400" b="0" i="0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Half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-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endParaRPr lang="en-US" sz="1400" dirty="0" err="1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051A5D-5C68-25B7-2886-80F883762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3" y="4174566"/>
                <a:ext cx="5273899" cy="2800767"/>
              </a:xfrm>
              <a:prstGeom prst="rect">
                <a:avLst/>
              </a:prstGeom>
              <a:blipFill>
                <a:blip r:embed="rId5"/>
                <a:stretch>
                  <a:fillRect l="-2081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E561735-B2F2-AAEA-33C4-AD747BAD222B}"/>
              </a:ext>
            </a:extLst>
          </p:cNvPr>
          <p:cNvCxnSpPr/>
          <p:nvPr/>
        </p:nvCxnSpPr>
        <p:spPr>
          <a:xfrm>
            <a:off x="2802852" y="2962141"/>
            <a:ext cx="0" cy="107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7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79F1A-5046-BAAF-A727-92837059B7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1909332"/>
            <a:ext cx="5448300" cy="37925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code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58220"/>
                </a:solidFill>
              </a:rPr>
              <a:t>Question </a:t>
            </a:r>
            <a:r>
              <a:rPr lang="en-US" dirty="0"/>
              <a:t>to answer: </a:t>
            </a:r>
            <a:r>
              <a:rPr lang="en-US" dirty="0">
                <a:highlight>
                  <a:srgbClr val="FFFF00"/>
                </a:highlight>
              </a:rPr>
              <a:t>what’s the effect of ad spend on ice cream sales?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F58220"/>
                </a:solidFill>
              </a:rPr>
              <a:t>The truth</a:t>
            </a:r>
            <a:r>
              <a:rPr lang="en-US" dirty="0"/>
              <a:t>: for every </a:t>
            </a:r>
            <a:r>
              <a:rPr lang="en-US" b="1" dirty="0"/>
              <a:t>+1 </a:t>
            </a:r>
            <a:r>
              <a:rPr lang="en-US" dirty="0"/>
              <a:t>in ad spend, we get </a:t>
            </a:r>
            <a:r>
              <a:rPr lang="en-US" b="1" dirty="0"/>
              <a:t>+0.25</a:t>
            </a:r>
            <a:r>
              <a:rPr lang="en-US" dirty="0"/>
              <a:t> in ice cream sales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79D19-6DA6-E511-1DB2-DC4D201E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39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B4B513-222A-CE10-E010-283E40B2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simulate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45741-5AFB-2C87-A049-A71E0C74AA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699" y="1041500"/>
            <a:ext cx="8045540" cy="511175"/>
          </a:xfrm>
        </p:spPr>
        <p:txBody>
          <a:bodyPr/>
          <a:lstStyle/>
          <a:p>
            <a:r>
              <a:rPr lang="en-US" dirty="0"/>
              <a:t>(for problems that can be represented with DAGs)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8A1FA1-3C9A-2B0F-2D93-EADF2F5A0B9C}"/>
                  </a:ext>
                </a:extLst>
              </p:cNvPr>
              <p:cNvSpPr txBox="1"/>
              <p:nvPr/>
            </p:nvSpPr>
            <p:spPr>
              <a:xfrm>
                <a:off x="6401727" y="3613728"/>
                <a:ext cx="5273899" cy="1077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0" smtClean="0"/>
                        <m:t> </m:t>
                      </m:r>
                      <m:r>
                        <m:rPr>
                          <m:nor/>
                        </m:rPr>
                        <a:rPr lang="en-GB" sz="1400" b="1" i="0" smtClean="0"/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spend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(0.5 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Weather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1)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ce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cream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sales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0.25 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sz="1400">
                          <a:latin typeface="Cambria Math" panose="02040503050406030204" pitchFamily="18" charset="0"/>
                        </a:rPr>
                        <m:t>0.25 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spend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 err="1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8A1FA1-3C9A-2B0F-2D93-EADF2F5A0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727" y="3613728"/>
                <a:ext cx="5273899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28FDF2A-D2B5-095E-E1F3-68A6E77D5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" y="3511872"/>
            <a:ext cx="5121084" cy="80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E471BB-7668-77D4-C76F-899EE6B27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601" y="5022760"/>
            <a:ext cx="1742220" cy="1748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C2D5E62-3CA1-5FE0-45FB-99125CD2E0FE}"/>
                  </a:ext>
                </a:extLst>
              </p14:cNvPr>
              <p14:cNvContentPartPr/>
              <p14:nvPr/>
            </p14:nvContentPartPr>
            <p14:xfrm>
              <a:off x="7218274" y="6130491"/>
              <a:ext cx="226080" cy="125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C2D5E62-3CA1-5FE0-45FB-99125CD2E0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4634" y="6022491"/>
                <a:ext cx="33372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95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D3D67312-A47C-C345-AFFB-6956EB8740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8960" y="2907787"/>
            <a:ext cx="10088879" cy="4103541"/>
          </a:xfrm>
        </p:spPr>
        <p:txBody>
          <a:bodyPr/>
          <a:lstStyle/>
          <a:p>
            <a:pPr lvl="3"/>
            <a:r>
              <a:rPr lang="en-US" dirty="0"/>
              <a:t>Sales will be 10% higher because we spent more money on TV ads (we are 90% sure)</a:t>
            </a:r>
          </a:p>
          <a:p>
            <a:pPr lvl="3"/>
            <a:endParaRPr lang="en-US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</a:t>
            </a:fld>
            <a:endParaRPr lang="nl-NL" noProof="1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550A667B-8D5A-AC4E-964A-959F8612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b="1" dirty="0" err="1">
                <a:latin typeface="Roboto Condensed"/>
                <a:ea typeface="Roboto Condensed"/>
              </a:rPr>
              <a:t>Prediction</a:t>
            </a:r>
            <a:r>
              <a:rPr lang="nl-NL" sz="2800" b="1" dirty="0">
                <a:latin typeface="Roboto Condensed"/>
                <a:ea typeface="Roboto Condensed"/>
              </a:rPr>
              <a:t> </a:t>
            </a:r>
            <a:r>
              <a:rPr lang="nl-NL" sz="2800" b="0" dirty="0" err="1">
                <a:latin typeface="Roboto Condensed"/>
                <a:ea typeface="Roboto Condensed"/>
              </a:rPr>
              <a:t>vs</a:t>
            </a:r>
            <a:r>
              <a:rPr lang="nl-NL" sz="2800" b="1" dirty="0">
                <a:latin typeface="Roboto Condensed"/>
                <a:ea typeface="Roboto Condensed"/>
              </a:rPr>
              <a:t> </a:t>
            </a:r>
            <a:r>
              <a:rPr lang="nl-NL" sz="2800" b="1" dirty="0" err="1">
                <a:latin typeface="Roboto Condensed"/>
                <a:ea typeface="Roboto Condensed"/>
              </a:rPr>
              <a:t>causal</a:t>
            </a:r>
            <a:r>
              <a:rPr lang="nl-NL" sz="2800" b="1" dirty="0">
                <a:latin typeface="Roboto Condensed"/>
                <a:ea typeface="Roboto Condensed"/>
              </a:rPr>
              <a:t> </a:t>
            </a:r>
            <a:r>
              <a:rPr lang="nl-NL" sz="2800" b="1" dirty="0" err="1">
                <a:latin typeface="Roboto Condensed"/>
                <a:ea typeface="Roboto Condensed"/>
              </a:rPr>
              <a:t>inference</a:t>
            </a:r>
            <a:r>
              <a:rPr lang="nl-NL" sz="2800" b="1" dirty="0">
                <a:latin typeface="Roboto Condensed"/>
                <a:ea typeface="Roboto Condensed"/>
              </a:rPr>
              <a:t> </a:t>
            </a:r>
            <a:r>
              <a:rPr lang="nl-NL" sz="2800" b="1" dirty="0" err="1">
                <a:latin typeface="Roboto Condensed"/>
                <a:ea typeface="Roboto Condensed"/>
              </a:rPr>
              <a:t>vs</a:t>
            </a:r>
            <a:r>
              <a:rPr lang="nl-NL" sz="2800" b="1" dirty="0">
                <a:latin typeface="Roboto Condensed"/>
                <a:ea typeface="Roboto Condensed"/>
              </a:rPr>
              <a:t> </a:t>
            </a:r>
            <a:r>
              <a:rPr lang="nl-NL" sz="2800" b="1" dirty="0" err="1">
                <a:latin typeface="Roboto Condensed"/>
                <a:ea typeface="Roboto Condensed"/>
              </a:rPr>
              <a:t>statistical</a:t>
            </a:r>
            <a:r>
              <a:rPr lang="nl-NL" sz="2800" b="1" dirty="0">
                <a:latin typeface="Roboto Condensed"/>
                <a:ea typeface="Roboto Condensed"/>
              </a:rPr>
              <a:t> </a:t>
            </a:r>
            <a:r>
              <a:rPr lang="nl-NL" sz="2800" b="1" dirty="0" err="1">
                <a:latin typeface="Roboto Condensed"/>
                <a:ea typeface="Roboto Condensed"/>
              </a:rPr>
              <a:t>inference</a:t>
            </a:r>
            <a:endParaRPr lang="nl-NL" sz="2800" b="1" dirty="0">
              <a:latin typeface="Roboto Condensed"/>
              <a:ea typeface="Roboto Condensed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D5E15-8BFC-C94B-AC2C-D234D1176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827F76C-A053-3901-EB23-3086D0DF6C94}"/>
              </a:ext>
            </a:extLst>
          </p:cNvPr>
          <p:cNvSpPr/>
          <p:nvPr/>
        </p:nvSpPr>
        <p:spPr>
          <a:xfrm rot="16200000">
            <a:off x="1765993" y="2138877"/>
            <a:ext cx="446704" cy="2560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55D2A4A-9074-ACBC-5210-D969F82A2A95}"/>
              </a:ext>
            </a:extLst>
          </p:cNvPr>
          <p:cNvSpPr/>
          <p:nvPr/>
        </p:nvSpPr>
        <p:spPr>
          <a:xfrm rot="16200000">
            <a:off x="5400658" y="1133112"/>
            <a:ext cx="446704" cy="45717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0C8664-9A8D-1E34-4C66-1FDD23EAA336}"/>
              </a:ext>
            </a:extLst>
          </p:cNvPr>
          <p:cNvSpPr/>
          <p:nvPr/>
        </p:nvSpPr>
        <p:spPr>
          <a:xfrm rot="16200000">
            <a:off x="8719093" y="2455107"/>
            <a:ext cx="446704" cy="19277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1BC57BB-F6E8-64A9-848F-0A0B02CA7FD1}"/>
              </a:ext>
            </a:extLst>
          </p:cNvPr>
          <p:cNvSpPr/>
          <p:nvPr/>
        </p:nvSpPr>
        <p:spPr>
          <a:xfrm rot="5400000">
            <a:off x="1191227" y="1876506"/>
            <a:ext cx="1382875" cy="213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8D4BE-DE9F-320B-2469-5F7AD192B1F1}"/>
              </a:ext>
            </a:extLst>
          </p:cNvPr>
          <p:cNvSpPr txBox="1"/>
          <p:nvPr/>
        </p:nvSpPr>
        <p:spPr>
          <a:xfrm>
            <a:off x="1059630" y="3968670"/>
            <a:ext cx="19354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/>
              <a:t>What</a:t>
            </a:r>
            <a:r>
              <a:rPr lang="en-US" sz="1800" dirty="0"/>
              <a:t> will happen?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3A8E1-4A6C-972F-726A-3619ADA4A768}"/>
              </a:ext>
            </a:extLst>
          </p:cNvPr>
          <p:cNvSpPr txBox="1"/>
          <p:nvPr/>
        </p:nvSpPr>
        <p:spPr>
          <a:xfrm>
            <a:off x="4656270" y="3968670"/>
            <a:ext cx="19354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/>
              <a:t>Why</a:t>
            </a:r>
            <a:r>
              <a:rPr lang="en-US" sz="1800" dirty="0"/>
              <a:t> will it happen?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07AAC5-80A4-0955-0F38-6F6E10FBEA75}"/>
              </a:ext>
            </a:extLst>
          </p:cNvPr>
          <p:cNvSpPr txBox="1"/>
          <p:nvPr/>
        </p:nvSpPr>
        <p:spPr>
          <a:xfrm>
            <a:off x="7978590" y="3830171"/>
            <a:ext cx="23772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/>
              <a:t>How confident</a:t>
            </a:r>
            <a:r>
              <a:rPr lang="en-US" sz="1800" dirty="0"/>
              <a:t> are you in that explanation?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1F77282-D4D2-41BC-6DA6-F9C9A1B201B1}"/>
              </a:ext>
            </a:extLst>
          </p:cNvPr>
          <p:cNvSpPr/>
          <p:nvPr/>
        </p:nvSpPr>
        <p:spPr>
          <a:xfrm rot="5400000">
            <a:off x="4083392" y="1783314"/>
            <a:ext cx="1382875" cy="213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53CAC27-FCC2-7499-C2A1-EC8AC2467B59}"/>
              </a:ext>
            </a:extLst>
          </p:cNvPr>
          <p:cNvSpPr/>
          <p:nvPr/>
        </p:nvSpPr>
        <p:spPr>
          <a:xfrm rot="5400000">
            <a:off x="8293292" y="1778001"/>
            <a:ext cx="1382875" cy="213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5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6C5E0-71A8-9351-326B-8A5AD302D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1909332"/>
            <a:ext cx="5448300" cy="2584285"/>
          </a:xfrm>
        </p:spPr>
        <p:txBody>
          <a:bodyPr/>
          <a:lstStyle/>
          <a:p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</a:rPr>
              <a:t>Say “insights” a lot</a:t>
            </a:r>
          </a:p>
          <a:p>
            <a:endParaRPr lang="en-GB" dirty="0"/>
          </a:p>
          <a:p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</a:rPr>
              <a:t>Make pretty graphs </a:t>
            </a:r>
          </a:p>
          <a:p>
            <a:endParaRPr lang="en-GB" dirty="0"/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“Slice and dice” the data</a:t>
            </a:r>
          </a:p>
          <a:p>
            <a:endParaRPr lang="en-US" dirty="0"/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Use descriptive statistics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Conclusions you 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Ad spend is positively correlated with sales (it’s not negative/zero!)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Ad spend is about as important as the weather (correct!)</a:t>
            </a:r>
          </a:p>
          <a:p>
            <a:r>
              <a:rPr lang="en-US" i="1" dirty="0">
                <a:ea typeface="Roboto" panose="02000000000000000000" pitchFamily="2" charset="0"/>
              </a:rPr>
              <a:t>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Biased effect (~0.5)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Very rough idea of the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Wouldn’t deal with missing observations or many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CC2B5-031E-CD52-1CA0-F2DDC7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40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008D7-FB4F-65BA-AD08-96B41149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analytics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B66A-0E19-D640-0B02-D01EB8B4B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Closer to pseudo-statistical inference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9F5EB-3226-5D11-A309-BE1C7B3E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1" y="1638377"/>
            <a:ext cx="3992157" cy="2515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5F663-5A30-CBB3-2C1F-21DA04FE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03" y="4273715"/>
            <a:ext cx="3488343" cy="25842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C02CC57-AC78-8D2A-AB46-68D73BA59024}"/>
              </a:ext>
            </a:extLst>
          </p:cNvPr>
          <p:cNvSpPr/>
          <p:nvPr/>
        </p:nvSpPr>
        <p:spPr>
          <a:xfrm rot="9736812">
            <a:off x="5441737" y="4209477"/>
            <a:ext cx="804419" cy="21841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71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6C5E0-71A8-9351-326B-8A5AD302D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1909332"/>
            <a:ext cx="8277358" cy="2584285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larger the statistical effect, the less you need statistics for statistical effect to “show up”</a:t>
            </a:r>
          </a:p>
          <a:p>
            <a:r>
              <a:rPr lang="en-US" dirty="0">
                <a:ea typeface="Roboto" panose="02000000000000000000" pitchFamily="2" charset="0"/>
              </a:rPr>
              <a:t>(We will see an example of this in my walkthrough of Exercise 2)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You can create dashboards/visualizations really quickly (2 weeks?)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ea typeface="Roboto" panose="02000000000000000000" pitchFamily="2" charset="0"/>
              </a:rPr>
              <a:t>Thus…</a:t>
            </a:r>
          </a:p>
          <a:p>
            <a:endParaRPr lang="en-US" dirty="0"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 often detects the largest opportunities with the least amount of effort </a:t>
            </a:r>
          </a:p>
          <a:p>
            <a:endParaRPr lang="en-US" dirty="0">
              <a:solidFill>
                <a:srgbClr val="F582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SHAP still beats it in pretty much every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CC2B5-031E-CD52-1CA0-F2DDC7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41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008D7-FB4F-65BA-AD08-96B41149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as bad as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B66A-0E19-D640-0B02-D01EB8B4B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15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6C5E0-71A8-9351-326B-8A5AD302D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1909332"/>
            <a:ext cx="5448300" cy="2584285"/>
          </a:xfrm>
        </p:spPr>
        <p:txBody>
          <a:bodyPr/>
          <a:lstStyle/>
          <a:p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</a:rPr>
              <a:t>Say “significant” a lot</a:t>
            </a:r>
          </a:p>
          <a:p>
            <a:endParaRPr lang="en-GB" dirty="0"/>
          </a:p>
          <a:p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</a:rPr>
              <a:t>Show tables with many stars (“star gazing”)</a:t>
            </a:r>
          </a:p>
          <a:p>
            <a:endParaRPr lang="en-GB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</a:rPr>
              <a:t>Linear regression everywhere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Conclusions you 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The correct effect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The correct uncertainty</a:t>
            </a:r>
          </a:p>
          <a:p>
            <a:r>
              <a:rPr lang="en-US" i="1" dirty="0">
                <a:ea typeface="Roboto" panose="02000000000000000000" pitchFamily="2" charset="0"/>
              </a:rPr>
              <a:t>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This is not the uncertainty that you truly want to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Are the assumptions of the model met by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Are we overfitting? (there’s no regularization)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CC2B5-031E-CD52-1CA0-F2DDC7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42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008D7-FB4F-65BA-AD08-96B41149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frequentist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B66A-0E19-D640-0B02-D01EB8B4B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it is often applied in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8BF66-AB32-2E02-2709-ECF25399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388" y="2074122"/>
            <a:ext cx="3314987" cy="294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DF0B55C-DAD6-B7CF-B56A-4EECFF24BEC0}"/>
                  </a:ext>
                </a:extLst>
              </p14:cNvPr>
              <p14:cNvContentPartPr/>
              <p14:nvPr/>
            </p14:nvContentPartPr>
            <p14:xfrm>
              <a:off x="7778434" y="4108011"/>
              <a:ext cx="289800" cy="20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DF0B55C-DAD6-B7CF-B56A-4EECFF24BE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4794" y="4000371"/>
                <a:ext cx="3974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5ED56E-D246-23EE-1D0B-DEC3DF717594}"/>
                  </a:ext>
                </a:extLst>
              </p14:cNvPr>
              <p14:cNvContentPartPr/>
              <p14:nvPr/>
            </p14:nvContentPartPr>
            <p14:xfrm>
              <a:off x="7797874" y="4243011"/>
              <a:ext cx="295920" cy="20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5ED56E-D246-23EE-1D0B-DEC3DF7175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4234" y="4135011"/>
                <a:ext cx="4035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6AB377C-34A3-DD4D-FBEC-2B9816B0AB50}"/>
                  </a:ext>
                </a:extLst>
              </p14:cNvPr>
              <p14:cNvContentPartPr/>
              <p14:nvPr/>
            </p14:nvContentPartPr>
            <p14:xfrm>
              <a:off x="8809114" y="4121331"/>
              <a:ext cx="219960" cy="39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6AB377C-34A3-DD4D-FBEC-2B9816B0AB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5114" y="4013331"/>
                <a:ext cx="327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8B32BA-421C-BDDA-B8B0-44A3049BB77E}"/>
                  </a:ext>
                </a:extLst>
              </p14:cNvPr>
              <p14:cNvContentPartPr/>
              <p14:nvPr/>
            </p14:nvContentPartPr>
            <p14:xfrm>
              <a:off x="8796154" y="4217811"/>
              <a:ext cx="2055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8B32BA-421C-BDDA-B8B0-44A3049BB7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2514" y="4109811"/>
                <a:ext cx="313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863C11-DABC-176B-2590-8CF369E0FF84}"/>
                  </a:ext>
                </a:extLst>
              </p14:cNvPr>
              <p14:cNvContentPartPr/>
              <p14:nvPr/>
            </p14:nvContentPartPr>
            <p14:xfrm>
              <a:off x="8809114" y="3786171"/>
              <a:ext cx="19908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863C11-DABC-176B-2590-8CF369E0FF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55114" y="3678531"/>
                <a:ext cx="3067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1687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6C5E0-71A8-9351-326B-8A5AD302D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3"/>
            <a:ext cx="8592892" cy="1844860"/>
          </a:xfrm>
        </p:spPr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Roughly speaking, a p-value is a statistic that gives you the </a:t>
            </a:r>
            <a:r>
              <a:rPr lang="en-US" b="1" dirty="0">
                <a:solidFill>
                  <a:srgbClr val="F582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effect size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divided by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uncertainty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endParaRPr lang="en-GB" dirty="0"/>
          </a:p>
          <a:p>
            <a:r>
              <a:rPr lang="en-GB" dirty="0"/>
              <a:t>Imagine we have a true/false test with </a:t>
            </a:r>
            <a:r>
              <a:rPr lang="en-GB" b="1" dirty="0"/>
              <a:t>n</a:t>
            </a:r>
            <a:r>
              <a:rPr lang="en-GB" dirty="0"/>
              <a:t> questions and </a:t>
            </a:r>
            <a:r>
              <a:rPr lang="en-GB" b="1" dirty="0"/>
              <a:t>k </a:t>
            </a:r>
            <a:r>
              <a:rPr lang="en-GB" dirty="0"/>
              <a:t>correct guesses. Null hypothesis is prob</a:t>
            </a:r>
            <a:r>
              <a:rPr lang="en-GB" b="1" dirty="0"/>
              <a:t>=</a:t>
            </a:r>
            <a:r>
              <a:rPr lang="en-GB" dirty="0"/>
              <a:t>50%. To get a p-value of ~1%: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9 correct out of 10  (90% success 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62 out of 100           (62% success 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537 out of 1000      (54% success 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CC2B5-031E-CD52-1CA0-F2DDC7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43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008D7-FB4F-65BA-AD08-96B41149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bear in the room: p-values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B66A-0E19-D640-0B02-D01EB8B4B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6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6C5E0-71A8-9351-326B-8A5AD302D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3"/>
            <a:ext cx="8592892" cy="1844860"/>
          </a:xfrm>
        </p:spPr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But what does a p-value of 1% mean? </a:t>
            </a:r>
          </a:p>
          <a:p>
            <a:endParaRPr lang="en-GB" dirty="0">
              <a:ea typeface="Roboto" panose="02000000000000000000" pitchFamily="2" charset="0"/>
            </a:endParaRPr>
          </a:p>
          <a:p>
            <a:r>
              <a:rPr lang="en-GB" dirty="0">
                <a:ea typeface="Roboto" panose="02000000000000000000" pitchFamily="2" charset="0"/>
              </a:rPr>
              <a:t>Example: high-school student is given a </a:t>
            </a:r>
            <a:r>
              <a:rPr lang="en-GB" b="1" dirty="0">
                <a:ea typeface="Roboto" panose="02000000000000000000" pitchFamily="2" charset="0"/>
              </a:rPr>
              <a:t>high-school</a:t>
            </a:r>
            <a:r>
              <a:rPr lang="en-GB" dirty="0">
                <a:ea typeface="Roboto" panose="02000000000000000000" pitchFamily="2" charset="0"/>
              </a:rPr>
              <a:t> </a:t>
            </a:r>
            <a:r>
              <a:rPr lang="en-GB" b="1" dirty="0">
                <a:ea typeface="Roboto" panose="02000000000000000000" pitchFamily="2" charset="0"/>
              </a:rPr>
              <a:t>math exam </a:t>
            </a:r>
            <a:r>
              <a:rPr lang="en-GB" dirty="0">
                <a:ea typeface="Roboto" panose="02000000000000000000" pitchFamily="2" charset="0"/>
              </a:rPr>
              <a:t>with </a:t>
            </a:r>
            <a:r>
              <a:rPr lang="en-GB" b="1" dirty="0">
                <a:ea typeface="Roboto" panose="02000000000000000000" pitchFamily="2" charset="0"/>
              </a:rPr>
              <a:t>10 true-false questions</a:t>
            </a:r>
            <a:r>
              <a:rPr lang="en-GB" dirty="0">
                <a:ea typeface="Roboto" panose="02000000000000000000" pitchFamily="2" charset="0"/>
              </a:rPr>
              <a:t>. They get </a:t>
            </a:r>
            <a:r>
              <a:rPr lang="en-GB" b="1" dirty="0">
                <a:ea typeface="Roboto" panose="02000000000000000000" pitchFamily="2" charset="0"/>
              </a:rPr>
              <a:t>9 correct</a:t>
            </a:r>
            <a:r>
              <a:rPr lang="en-GB" dirty="0">
                <a:ea typeface="Roboto" panose="02000000000000000000" pitchFamily="2" charset="0"/>
              </a:rPr>
              <a:t>.</a:t>
            </a:r>
          </a:p>
          <a:p>
            <a:endParaRPr lang="en-GB" dirty="0">
              <a:ea typeface="Roboto" panose="02000000000000000000" pitchFamily="2" charset="0"/>
            </a:endParaRPr>
          </a:p>
          <a:p>
            <a:r>
              <a:rPr lang="en-GB" dirty="0">
                <a:ea typeface="Roboto" panose="02000000000000000000" pitchFamily="2" charset="0"/>
              </a:rPr>
              <a:t>Some of the most common interpretations: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Roboto" panose="02000000000000000000" pitchFamily="2" charset="0"/>
              </a:rPr>
              <a:t>The result is significant (p&lt;0.05) and therefore likely to be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Roboto" panose="02000000000000000000" pitchFamily="2" charset="0"/>
              </a:rPr>
              <a:t>The probability that the student is above average is 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Roboto" panose="02000000000000000000" pitchFamily="2" charset="0"/>
              </a:rPr>
              <a:t>The probability that they’re not doing the test at random is 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a typeface="Roboto" panose="02000000000000000000" pitchFamily="2" charset="0"/>
            </a:endParaRPr>
          </a:p>
          <a:p>
            <a:endParaRPr lang="en-GB" b="1" dirty="0">
              <a:ea typeface="Roboto" panose="02000000000000000000" pitchFamily="2" charset="0"/>
            </a:endParaRPr>
          </a:p>
          <a:p>
            <a:endParaRPr lang="en-GB" b="1" dirty="0"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CC2B5-031E-CD52-1CA0-F2DDC7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44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008D7-FB4F-65BA-AD08-96B41149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bear in the room: p-values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B66A-0E19-D640-0B02-D01EB8B4B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3D157-34E6-C4AC-E450-93081CFB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004" y="3331311"/>
            <a:ext cx="2247536" cy="224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933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65F05D-558E-540D-0330-1A495089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004" y="3331311"/>
            <a:ext cx="2247536" cy="224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6C5E0-71A8-9351-326B-8A5AD302D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699" y="1909333"/>
            <a:ext cx="9281911" cy="1844860"/>
          </a:xfrm>
        </p:spPr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But what does a p-value of 1% mean? </a:t>
            </a:r>
          </a:p>
          <a:p>
            <a:endParaRPr lang="en-GB" dirty="0">
              <a:ea typeface="Roboto" panose="02000000000000000000" pitchFamily="2" charset="0"/>
            </a:endParaRPr>
          </a:p>
          <a:p>
            <a:r>
              <a:rPr lang="en-GB" dirty="0">
                <a:ea typeface="Roboto" panose="02000000000000000000" pitchFamily="2" charset="0"/>
              </a:rPr>
              <a:t>Example:</a:t>
            </a:r>
            <a:r>
              <a:rPr lang="en-GB" b="1" dirty="0">
                <a:ea typeface="Roboto" panose="02000000000000000000" pitchFamily="2" charset="0"/>
              </a:rPr>
              <a:t> 5-year-old </a:t>
            </a:r>
            <a:r>
              <a:rPr lang="en-GB" dirty="0">
                <a:ea typeface="Roboto" panose="02000000000000000000" pitchFamily="2" charset="0"/>
              </a:rPr>
              <a:t>student is given that same  </a:t>
            </a:r>
            <a:r>
              <a:rPr lang="en-GB" b="1" dirty="0">
                <a:ea typeface="Roboto" panose="02000000000000000000" pitchFamily="2" charset="0"/>
              </a:rPr>
              <a:t>high-school</a:t>
            </a:r>
            <a:r>
              <a:rPr lang="en-GB" dirty="0">
                <a:ea typeface="Roboto" panose="02000000000000000000" pitchFamily="2" charset="0"/>
              </a:rPr>
              <a:t> </a:t>
            </a:r>
            <a:r>
              <a:rPr lang="en-GB" b="1" dirty="0">
                <a:ea typeface="Roboto" panose="02000000000000000000" pitchFamily="2" charset="0"/>
              </a:rPr>
              <a:t>math exam </a:t>
            </a:r>
            <a:r>
              <a:rPr lang="en-GB" dirty="0">
                <a:ea typeface="Roboto" panose="02000000000000000000" pitchFamily="2" charset="0"/>
              </a:rPr>
              <a:t>with </a:t>
            </a:r>
            <a:r>
              <a:rPr lang="en-GB" b="1" dirty="0">
                <a:ea typeface="Roboto" panose="02000000000000000000" pitchFamily="2" charset="0"/>
              </a:rPr>
              <a:t>10 true-false questions</a:t>
            </a:r>
            <a:r>
              <a:rPr lang="en-GB" dirty="0">
                <a:ea typeface="Roboto" panose="02000000000000000000" pitchFamily="2" charset="0"/>
              </a:rPr>
              <a:t>. They get </a:t>
            </a:r>
            <a:r>
              <a:rPr lang="en-GB" b="1" dirty="0">
                <a:ea typeface="Roboto" panose="02000000000000000000" pitchFamily="2" charset="0"/>
              </a:rPr>
              <a:t>9 correct</a:t>
            </a:r>
            <a:r>
              <a:rPr lang="en-GB" dirty="0">
                <a:ea typeface="Roboto" panose="02000000000000000000" pitchFamily="2" charset="0"/>
              </a:rPr>
              <a:t>.</a:t>
            </a:r>
          </a:p>
          <a:p>
            <a:endParaRPr lang="en-GB" dirty="0">
              <a:ea typeface="Roboto" panose="02000000000000000000" pitchFamily="2" charset="0"/>
            </a:endParaRPr>
          </a:p>
          <a:p>
            <a:r>
              <a:rPr lang="en-GB" dirty="0">
                <a:ea typeface="Roboto" panose="02000000000000000000" pitchFamily="2" charset="0"/>
              </a:rPr>
              <a:t>The interpretation for the p-value should be the same.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Roboto" panose="02000000000000000000" pitchFamily="2" charset="0"/>
              </a:rPr>
              <a:t>The result is significant (p&lt;0.05) and therefore likely to be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Roboto" panose="02000000000000000000" pitchFamily="2" charset="0"/>
              </a:rPr>
              <a:t>The probability that the student is above average is 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Roboto" panose="02000000000000000000" pitchFamily="2" charset="0"/>
              </a:rPr>
              <a:t>The probability that they’re not doing the test at random is 99%</a:t>
            </a:r>
          </a:p>
          <a:p>
            <a:endParaRPr lang="en-GB" dirty="0">
              <a:ea typeface="Roboto" panose="02000000000000000000" pitchFamily="2" charset="0"/>
            </a:endParaRPr>
          </a:p>
          <a:p>
            <a:r>
              <a:rPr lang="en-GB" b="1" dirty="0">
                <a:solidFill>
                  <a:schemeClr val="accent1"/>
                </a:solidFill>
                <a:ea typeface="Roboto" panose="02000000000000000000" pitchFamily="2" charset="0"/>
              </a:rPr>
              <a:t>In both cases, all these interpretations are not correct</a:t>
            </a:r>
          </a:p>
          <a:p>
            <a:endParaRPr lang="en-GB" dirty="0"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a typeface="Roboto" panose="02000000000000000000" pitchFamily="2" charset="0"/>
            </a:endParaRPr>
          </a:p>
          <a:p>
            <a:endParaRPr lang="en-GB" b="1" dirty="0">
              <a:ea typeface="Roboto" panose="02000000000000000000" pitchFamily="2" charset="0"/>
            </a:endParaRPr>
          </a:p>
          <a:p>
            <a:endParaRPr lang="en-GB" b="1" dirty="0"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CC2B5-031E-CD52-1CA0-F2DDC7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2720" y="6336250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45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008D7-FB4F-65BA-AD08-96B41149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bear in the room: p-values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B66A-0E19-D640-0B02-D01EB8B4B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tables turn…</a:t>
            </a:r>
          </a:p>
        </p:txBody>
      </p:sp>
    </p:spTree>
    <p:extLst>
      <p:ext uri="{BB962C8B-B14F-4D97-AF65-F5344CB8AC3E}">
        <p14:creationId xmlns:p14="http://schemas.microsoft.com/office/powerpoint/2010/main" val="2928586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D5BB45-1C62-C4CE-5C97-4685D5A8C08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It’s not synonymous with p-values or hypothesis testing. </a:t>
            </a:r>
          </a:p>
          <a:p>
            <a:endParaRPr lang="en-US" dirty="0"/>
          </a:p>
          <a:p>
            <a:r>
              <a:rPr lang="en-US" b="1" dirty="0"/>
              <a:t>“Probability” is the limit of the relative frequency of an event after a large number of trials. </a:t>
            </a:r>
          </a:p>
          <a:p>
            <a:r>
              <a:rPr lang="en-US" dirty="0"/>
              <a:t>Requires a repeatable experiment (in the abstract).</a:t>
            </a:r>
          </a:p>
          <a:p>
            <a:endParaRPr lang="en-US" dirty="0"/>
          </a:p>
          <a:p>
            <a:r>
              <a:rPr lang="en-US" b="1" dirty="0"/>
              <a:t>“Probability of an event/hypothesis/parameter” doesn’t make sense from a frequentist perspective.</a:t>
            </a:r>
          </a:p>
          <a:p>
            <a:endParaRPr lang="en-US" b="1" dirty="0"/>
          </a:p>
          <a:p>
            <a:r>
              <a:rPr lang="en-US" b="1" dirty="0"/>
              <a:t>The only type of uncertainty is sampling uncertainty</a:t>
            </a:r>
          </a:p>
          <a:p>
            <a:endParaRPr lang="en-US" b="1" dirty="0"/>
          </a:p>
          <a:p>
            <a:r>
              <a:rPr lang="en-US" dirty="0"/>
              <a:t>The p-value gives you: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“(…) the probability, </a:t>
            </a:r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 the null hypothesis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of observing a test statistic that is as large or larger than the one you have observed.” </a:t>
            </a:r>
          </a:p>
          <a:p>
            <a:r>
              <a:rPr lang="en-US" sz="1100" dirty="0"/>
              <a:t>- page 193, Probabilistic Machine Learning: an Introduction” by Kevin P. Murphy</a:t>
            </a:r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7D4F9-9BAC-71D5-7F0E-B48E90E3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46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D238A7-1601-294E-6263-94386C05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statistics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4F4BC-F43A-3470-1FB5-970ED5410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it is</a:t>
            </a:r>
          </a:p>
        </p:txBody>
      </p:sp>
    </p:spTree>
    <p:extLst>
      <p:ext uri="{BB962C8B-B14F-4D97-AF65-F5344CB8AC3E}">
        <p14:creationId xmlns:p14="http://schemas.microsoft.com/office/powerpoint/2010/main" val="4222471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D5BB45-1C62-C4CE-5C97-4685D5A8C08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This sounds reasonable and correct:</a:t>
            </a:r>
          </a:p>
          <a:p>
            <a:r>
              <a:rPr lang="en-US" dirty="0"/>
              <a:t>“If the </a:t>
            </a:r>
            <a:r>
              <a:rPr lang="en-US" b="1" dirty="0"/>
              <a:t>null hypothesis is true</a:t>
            </a:r>
            <a:r>
              <a:rPr lang="en-US" dirty="0"/>
              <a:t>, this test statistic would probably not occur. This statistic did occur. Therefore, the </a:t>
            </a:r>
            <a:r>
              <a:rPr lang="en-US" b="1" dirty="0"/>
              <a:t>null is probably false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Translated:</a:t>
            </a:r>
            <a:endParaRPr lang="en-US" dirty="0"/>
          </a:p>
          <a:p>
            <a:r>
              <a:rPr lang="en-US" dirty="0"/>
              <a:t>“If the </a:t>
            </a:r>
            <a:r>
              <a:rPr lang="en-US" b="1" dirty="0"/>
              <a:t>student is answering at random</a:t>
            </a:r>
            <a:r>
              <a:rPr lang="en-US" dirty="0"/>
              <a:t>, this low p-value would probably not occur. This low p-value did occur. Therefore, the student </a:t>
            </a:r>
            <a:r>
              <a:rPr lang="en-US" b="1" dirty="0"/>
              <a:t>is probably not answering at random</a:t>
            </a:r>
            <a:r>
              <a:rPr lang="en-US" dirty="0"/>
              <a:t>.”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7D4F9-9BAC-71D5-7F0E-B48E90E3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47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D238A7-1601-294E-6263-94386C05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statistics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4F4BC-F43A-3470-1FB5-970ED5410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common mistakes</a:t>
            </a:r>
          </a:p>
        </p:txBody>
      </p:sp>
    </p:spTree>
    <p:extLst>
      <p:ext uri="{BB962C8B-B14F-4D97-AF65-F5344CB8AC3E}">
        <p14:creationId xmlns:p14="http://schemas.microsoft.com/office/powerpoint/2010/main" val="4080833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D5BB45-1C62-C4CE-5C97-4685D5A8C08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This sounds reasonable and correct:</a:t>
            </a:r>
          </a:p>
          <a:p>
            <a:r>
              <a:rPr lang="en-US" dirty="0"/>
              <a:t>“If the </a:t>
            </a:r>
            <a:r>
              <a:rPr lang="en-US" b="1" dirty="0"/>
              <a:t>null hypothesis is true</a:t>
            </a:r>
            <a:r>
              <a:rPr lang="en-US" dirty="0"/>
              <a:t>, this test statistic would probably </a:t>
            </a:r>
            <a:r>
              <a:rPr lang="en-US" b="1" dirty="0"/>
              <a:t>not occur</a:t>
            </a:r>
            <a:r>
              <a:rPr lang="en-US" dirty="0"/>
              <a:t>. This statistic </a:t>
            </a:r>
            <a:r>
              <a:rPr lang="en-US" b="1" dirty="0"/>
              <a:t>did occur</a:t>
            </a:r>
            <a:r>
              <a:rPr lang="en-US" dirty="0"/>
              <a:t>. Therefore, the </a:t>
            </a:r>
            <a:r>
              <a:rPr lang="en-US" b="1" dirty="0"/>
              <a:t>null is probably false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Translated:</a:t>
            </a:r>
            <a:endParaRPr lang="en-US" dirty="0"/>
          </a:p>
          <a:p>
            <a:r>
              <a:rPr lang="en-US" dirty="0"/>
              <a:t>“If the </a:t>
            </a:r>
            <a:r>
              <a:rPr lang="en-US" b="1" dirty="0"/>
              <a:t>student is answering at random</a:t>
            </a:r>
            <a:r>
              <a:rPr lang="en-US" dirty="0"/>
              <a:t>, this low p-value would probably </a:t>
            </a:r>
            <a:r>
              <a:rPr lang="en-US" b="1" dirty="0"/>
              <a:t>not occur</a:t>
            </a:r>
            <a:r>
              <a:rPr lang="en-US" dirty="0"/>
              <a:t>. This low p-value </a:t>
            </a:r>
            <a:r>
              <a:rPr lang="en-US" b="1" dirty="0"/>
              <a:t>did occur</a:t>
            </a:r>
            <a:r>
              <a:rPr lang="en-US" dirty="0"/>
              <a:t>. Therefore, the student </a:t>
            </a:r>
            <a:r>
              <a:rPr lang="en-US" b="1" dirty="0"/>
              <a:t>is probably not answering at random</a:t>
            </a:r>
            <a:r>
              <a:rPr lang="en-US" dirty="0"/>
              <a:t>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Same logic:</a:t>
            </a:r>
            <a:r>
              <a:rPr lang="en-US" dirty="0"/>
              <a:t> </a:t>
            </a:r>
          </a:p>
          <a:p>
            <a:r>
              <a:rPr lang="en-US" dirty="0"/>
              <a:t>“If a </a:t>
            </a:r>
            <a:r>
              <a:rPr lang="en-US" b="1" dirty="0"/>
              <a:t>person is American</a:t>
            </a:r>
            <a:r>
              <a:rPr lang="en-US" dirty="0"/>
              <a:t>, then they are probably </a:t>
            </a:r>
            <a:r>
              <a:rPr lang="en-US" b="1" dirty="0"/>
              <a:t>not a member of Congress</a:t>
            </a:r>
            <a:r>
              <a:rPr lang="en-US" dirty="0"/>
              <a:t>. This person is a </a:t>
            </a:r>
            <a:r>
              <a:rPr lang="en-US" b="1" dirty="0"/>
              <a:t>member of Congress</a:t>
            </a:r>
            <a:r>
              <a:rPr lang="en-US" dirty="0"/>
              <a:t>. Therefore, the person </a:t>
            </a:r>
            <a:r>
              <a:rPr lang="en-US" b="1" dirty="0"/>
              <a:t>is probably not American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7D4F9-9BAC-71D5-7F0E-B48E90E3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48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D238A7-1601-294E-6263-94386C05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statistics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4F4BC-F43A-3470-1FB5-970ED5410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common mistakes</a:t>
            </a:r>
          </a:p>
        </p:txBody>
      </p:sp>
    </p:spTree>
    <p:extLst>
      <p:ext uri="{BB962C8B-B14F-4D97-AF65-F5344CB8AC3E}">
        <p14:creationId xmlns:p14="http://schemas.microsoft.com/office/powerpoint/2010/main" val="1492071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D5BB45-1C62-C4CE-5C97-4685D5A8C08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“It’s significant”</a:t>
            </a:r>
          </a:p>
          <a:p>
            <a:endPara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When you say this, technical and less technical people think: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Significant = large effect (</a:t>
            </a:r>
            <a:r>
              <a:rPr lang="en-GB" dirty="0"/>
              <a:t>practically significant)</a:t>
            </a:r>
            <a:endParaRPr lang="en-US" dirty="0"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Significant = the effect is real; and “not significant” = the effect is basically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you act when it’s significant = you can only be wrong 95% of times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many other wrong things (</a:t>
            </a:r>
            <a:r>
              <a:rPr lang="en-GB" dirty="0">
                <a:hlinkClick r:id="rId2"/>
              </a:rPr>
              <a:t>read paper on 25 misinterpretations</a:t>
            </a:r>
            <a:r>
              <a:rPr lang="en-GB" dirty="0"/>
              <a:t>)</a:t>
            </a:r>
            <a:endParaRPr lang="en-US" dirty="0"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7D4F9-9BAC-71D5-7F0E-B48E90E3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49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D238A7-1601-294E-6263-94386C05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statistics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4F4BC-F43A-3470-1FB5-970ED5410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common mistakes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22982-53B8-C242-0AFF-AFC3681E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561" y="2105215"/>
            <a:ext cx="4038950" cy="2415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9BF0CD-72D8-174A-67E8-52812316E1A6}"/>
              </a:ext>
            </a:extLst>
          </p:cNvPr>
          <p:cNvSpPr txBox="1"/>
          <p:nvPr/>
        </p:nvSpPr>
        <p:spPr>
          <a:xfrm>
            <a:off x="7315561" y="4605602"/>
            <a:ext cx="4038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https://arxiv.org/pdf/2009.09440.pdf</a:t>
            </a:r>
          </a:p>
        </p:txBody>
      </p:sp>
    </p:spTree>
    <p:extLst>
      <p:ext uri="{BB962C8B-B14F-4D97-AF65-F5344CB8AC3E}">
        <p14:creationId xmlns:p14="http://schemas.microsoft.com/office/powerpoint/2010/main" val="989168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D3D67312-A47C-C345-AFFB-6956EB8740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1"/>
            <a:ext cx="5593079" cy="4103541"/>
          </a:xfrm>
        </p:spPr>
        <p:txBody>
          <a:bodyPr/>
          <a:lstStyle/>
          <a:p>
            <a:pPr lvl="3"/>
            <a:r>
              <a:rPr lang="en-US" sz="1600" dirty="0">
                <a:solidFill>
                  <a:schemeClr val="accent1"/>
                </a:solidFill>
              </a:rPr>
              <a:t>Prediction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Estimate the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expected value of an output 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conditional on a set of inputs (data) and model (parameters)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dirty="0">
              <a:solidFill>
                <a:schemeClr val="accent1"/>
              </a:solidFill>
            </a:endParaRPr>
          </a:p>
          <a:p>
            <a:pPr lvl="3"/>
            <a:r>
              <a:rPr lang="en-US" sz="1600" dirty="0">
                <a:solidFill>
                  <a:schemeClr val="accent1"/>
                </a:solidFill>
              </a:rPr>
              <a:t>Inference</a:t>
            </a:r>
          </a:p>
          <a:p>
            <a:pPr lvl="4"/>
            <a:r>
              <a:rPr lang="en-US" dirty="0"/>
              <a:t>Estimate the </a:t>
            </a:r>
            <a:r>
              <a:rPr lang="en-US" b="1" dirty="0"/>
              <a:t>expected value (or any other quantity) of a parameter </a:t>
            </a:r>
            <a:r>
              <a:rPr lang="en-US" dirty="0"/>
              <a:t>given your inputs and outputs</a:t>
            </a:r>
          </a:p>
          <a:p>
            <a:pPr lvl="4"/>
            <a:endParaRPr lang="en-US" dirty="0"/>
          </a:p>
          <a:p>
            <a:pPr lvl="4"/>
            <a:endParaRPr lang="en-US" sz="1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4"/>
            <a:r>
              <a:rPr lang="en-US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practice</a:t>
            </a:r>
          </a:p>
          <a:p>
            <a:pPr lvl="4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Causal inference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can we draw conclusions from that quantity?</a:t>
            </a:r>
          </a:p>
          <a:p>
            <a:pPr lvl="4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Statistical inference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how sure are we in those conclusions?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4"/>
            <a:endParaRPr lang="en-US" dirty="0"/>
          </a:p>
          <a:p>
            <a:pPr lvl="4"/>
            <a:endParaRPr lang="en-US" sz="1600" b="1" dirty="0">
              <a:solidFill>
                <a:schemeClr val="accent1"/>
              </a:solidFill>
            </a:endParaRPr>
          </a:p>
          <a:p>
            <a:pPr lvl="4"/>
            <a:endParaRPr lang="en-US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</a:t>
            </a:fld>
            <a:endParaRPr lang="nl-NL" noProof="1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550A667B-8D5A-AC4E-964A-959F8612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b="1" dirty="0" err="1">
                <a:latin typeface="Roboto Condensed"/>
                <a:ea typeface="Roboto Condensed"/>
              </a:rPr>
              <a:t>Inference</a:t>
            </a:r>
            <a:r>
              <a:rPr lang="nl-NL" sz="3600" b="1" dirty="0">
                <a:latin typeface="Roboto Condensed"/>
                <a:ea typeface="Roboto Condensed"/>
              </a:rPr>
              <a:t> </a:t>
            </a:r>
            <a:r>
              <a:rPr lang="nl-NL" sz="3600" b="1" dirty="0" err="1">
                <a:latin typeface="Roboto Condensed"/>
                <a:ea typeface="Roboto Condensed"/>
              </a:rPr>
              <a:t>vs</a:t>
            </a:r>
            <a:r>
              <a:rPr lang="nl-NL" sz="3600" b="1" dirty="0">
                <a:latin typeface="Roboto Condensed"/>
                <a:ea typeface="Roboto Condensed"/>
              </a:rPr>
              <a:t> </a:t>
            </a:r>
            <a:r>
              <a:rPr lang="nl-NL" sz="3600" b="1" dirty="0" err="1">
                <a:latin typeface="Roboto Condensed"/>
                <a:ea typeface="Roboto Condensed"/>
              </a:rPr>
              <a:t>prediction</a:t>
            </a:r>
            <a:endParaRPr lang="nl-NL" sz="3600" b="1" dirty="0">
              <a:latin typeface="Roboto Condensed"/>
              <a:ea typeface="Roboto Condensed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D5E15-8BFC-C94B-AC2C-D234D1176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E71BD5-8322-69E9-E8E5-02A8A7B6EEA2}"/>
              </a:ext>
            </a:extLst>
          </p:cNvPr>
          <p:cNvSpPr txBox="1">
            <a:spLocks/>
          </p:cNvSpPr>
          <p:nvPr/>
        </p:nvSpPr>
        <p:spPr bwMode="gray">
          <a:xfrm>
            <a:off x="7498080" y="1909330"/>
            <a:ext cx="4488180" cy="41035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p(y | X, </a:t>
            </a:r>
            <a:r>
              <a:rPr lang="el-GR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θ</a:t>
            </a:r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4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4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4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4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4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g(</a:t>
            </a:r>
            <a:r>
              <a:rPr lang="el-GR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θ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| X, y)</a:t>
            </a:r>
          </a:p>
          <a:p>
            <a:pPr lvl="4"/>
            <a:endParaRPr lang="en-US" b="1" dirty="0"/>
          </a:p>
          <a:p>
            <a:pPr lvl="4"/>
            <a:endParaRPr lang="en-US" b="1" dirty="0"/>
          </a:p>
          <a:p>
            <a:pPr lvl="4"/>
            <a:endParaRPr lang="en-US" b="1" dirty="0"/>
          </a:p>
          <a:p>
            <a:pPr lvl="4"/>
            <a:endParaRPr lang="en-US" b="1" dirty="0"/>
          </a:p>
          <a:p>
            <a:pPr lvl="4"/>
            <a:r>
              <a:rPr lang="en-US" sz="1050" b="1" dirty="0"/>
              <a:t>Note:</a:t>
            </a:r>
          </a:p>
          <a:p>
            <a:pPr lvl="4"/>
            <a:r>
              <a:rPr lang="en-US" sz="1050" dirty="0"/>
              <a:t>p</a:t>
            </a:r>
            <a:r>
              <a:rPr lang="en-US" sz="1050" b="1" dirty="0"/>
              <a:t> -&gt; </a:t>
            </a:r>
            <a:r>
              <a:rPr lang="en-US" sz="1050" dirty="0"/>
              <a:t>probability</a:t>
            </a:r>
          </a:p>
          <a:p>
            <a:pPr lvl="4"/>
            <a:r>
              <a:rPr lang="en-US" sz="1050" dirty="0"/>
              <a:t>g -&gt; quantity of interest (probability, variance, loss, etc.)</a:t>
            </a:r>
          </a:p>
          <a:p>
            <a:pPr lvl="4"/>
            <a:endParaRPr lang="en-US" sz="1050" dirty="0"/>
          </a:p>
          <a:p>
            <a:pPr lvl="4"/>
            <a:r>
              <a:rPr lang="en-US" sz="1050" dirty="0"/>
              <a:t>y -&gt; outcome</a:t>
            </a:r>
          </a:p>
          <a:p>
            <a:pPr lvl="4"/>
            <a:r>
              <a:rPr lang="en-US" sz="1050" dirty="0"/>
              <a:t>X -&gt; inputs</a:t>
            </a:r>
          </a:p>
          <a:p>
            <a:pPr lvl="4"/>
            <a:r>
              <a:rPr lang="el-GR" sz="105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Θ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-&gt;</a:t>
            </a:r>
            <a:r>
              <a:rPr lang="en-US" sz="105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parameters</a:t>
            </a:r>
            <a:endParaRPr lang="en-US" sz="1050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56A9788-D397-43FA-3295-0B67EDBFEC36}"/>
              </a:ext>
            </a:extLst>
          </p:cNvPr>
          <p:cNvSpPr/>
          <p:nvPr/>
        </p:nvSpPr>
        <p:spPr>
          <a:xfrm>
            <a:off x="6380709" y="2292930"/>
            <a:ext cx="356293" cy="213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2A7859-15C8-B4E7-A5C7-74D15C22B5C2}"/>
              </a:ext>
            </a:extLst>
          </p:cNvPr>
          <p:cNvSpPr/>
          <p:nvPr/>
        </p:nvSpPr>
        <p:spPr>
          <a:xfrm>
            <a:off x="6380708" y="3757720"/>
            <a:ext cx="356293" cy="213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0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3EBFB9-2B56-817B-4DEB-92343CF826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4635" y="1909332"/>
            <a:ext cx="11028363" cy="3792538"/>
          </a:xfrm>
        </p:spPr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Each statistical test is essentially a model with its own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Roboto" panose="02000000000000000000" pitchFamily="2" charset="0"/>
              </a:rPr>
              <a:t>These checks are necessary if you want to do serious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834F6-DEAD-EE8B-6C9A-4AFDCB5F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50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F375F-A556-ECE6-5812-69BE9F72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statistics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BF787-6785-36EB-AD74-7C45B0CE6E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Beware of the “statistical madness”</a:t>
            </a:r>
          </a:p>
        </p:txBody>
      </p:sp>
      <p:pic>
        <p:nvPicPr>
          <p:cNvPr id="6" name="Picture 2" descr="How This Frequentist Turned Bayesian | by Wicaksono Wijono | Analytics  Vidhya | Medium">
            <a:extLst>
              <a:ext uri="{FF2B5EF4-FFF2-40B4-BE49-F238E27FC236}">
                <a16:creationId xmlns:a16="http://schemas.microsoft.com/office/drawing/2014/main" id="{068E64CC-CAD4-BB74-8D5A-14DC6977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61" y="2637630"/>
            <a:ext cx="2885020" cy="382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tats Bites: Choosing your Analysis – Digital Education Resources">
            <a:extLst>
              <a:ext uri="{FF2B5EF4-FFF2-40B4-BE49-F238E27FC236}">
                <a16:creationId xmlns:a16="http://schemas.microsoft.com/office/drawing/2014/main" id="{28D7CD1D-975E-4077-1DB7-B7AE2BA5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107" y="2724573"/>
            <a:ext cx="4856408" cy="364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5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6C5E0-71A8-9351-326B-8A5AD302D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2"/>
            <a:ext cx="6957275" cy="2584285"/>
          </a:xfrm>
        </p:spPr>
        <p:txBody>
          <a:bodyPr/>
          <a:lstStyle/>
          <a:p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</a:rPr>
              <a:t>Say “principled” a lot</a:t>
            </a:r>
          </a:p>
          <a:p>
            <a:endParaRPr lang="en-GB" dirty="0"/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Feel superior to frequentists because the theory is more applicable to real cases</a:t>
            </a:r>
          </a:p>
          <a:p>
            <a:endParaRPr lang="en-GB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Hierarchical models everywhere</a:t>
            </a:r>
          </a:p>
          <a:p>
            <a:r>
              <a:rPr lang="en-US" dirty="0">
                <a:ea typeface="Roboto" panose="02000000000000000000" pitchFamily="2" charset="0"/>
              </a:rPr>
              <a:t>There are also frequentist hierarchical models, but they’re much harder to fit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Probability is a measure of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Data, parameters, etc. all have probability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Every model is (at least partially) generative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See the results of models as giving you a range of plausible values for your parameters for the data and assumptions you gave it (your “best guess”)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CC2B5-031E-CD52-1CA0-F2DDC7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51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008D7-FB4F-65BA-AD08-96B41149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Bayesian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B66A-0E19-D640-0B02-D01EB8B4B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it is often applied in practice</a:t>
            </a:r>
          </a:p>
        </p:txBody>
      </p:sp>
    </p:spTree>
    <p:extLst>
      <p:ext uri="{BB962C8B-B14F-4D97-AF65-F5344CB8AC3E}">
        <p14:creationId xmlns:p14="http://schemas.microsoft.com/office/powerpoint/2010/main" val="429918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0A014-FF5F-FAFE-3957-DE1E2D6CA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1"/>
            <a:ext cx="11028363" cy="41823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model</a:t>
            </a:r>
          </a:p>
          <a:p>
            <a:pPr marL="1026900" lvl="1" indent="-342900">
              <a:buFont typeface="+mj-lt"/>
              <a:buAutoNum type="arabicPeriod"/>
            </a:pPr>
            <a:r>
              <a:rPr lang="en-US" dirty="0"/>
              <a:t>Likelihood (</a:t>
            </a:r>
            <a:r>
              <a:rPr lang="en-GB" dirty="0"/>
              <a:t>“shape of the data”, also used in frequentist models</a:t>
            </a:r>
            <a:r>
              <a:rPr lang="en-US" dirty="0"/>
              <a:t>)</a:t>
            </a:r>
          </a:p>
          <a:p>
            <a:pPr marL="1026900" lvl="1" indent="-342900">
              <a:buFont typeface="+mj-lt"/>
              <a:buAutoNum type="arabicPeriod"/>
            </a:pPr>
            <a:r>
              <a:rPr lang="en-US" dirty="0"/>
              <a:t>Priors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the quantities of interest from </a:t>
            </a:r>
            <a:r>
              <a:rPr lang="en-US" b="1" dirty="0"/>
              <a:t>samples of the posterior distribution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1050" dirty="0"/>
          </a:p>
          <a:p>
            <a:pPr marL="0" indent="0">
              <a:buNone/>
            </a:pPr>
            <a:endParaRPr lang="en-GB" sz="1050" dirty="0"/>
          </a:p>
          <a:p>
            <a:pPr marL="0" indent="0">
              <a:buNone/>
            </a:pPr>
            <a:r>
              <a:rPr lang="en-GB" sz="900" dirty="0"/>
              <a:t>Disclaimer: “Bayesian models” in an </a:t>
            </a:r>
            <a:r>
              <a:rPr lang="en-GB" sz="900" b="1" dirty="0"/>
              <a:t>ML context </a:t>
            </a:r>
            <a:r>
              <a:rPr lang="en-GB" sz="900" dirty="0"/>
              <a:t>is a different thing</a:t>
            </a:r>
          </a:p>
          <a:p>
            <a:r>
              <a:rPr lang="en-GB" sz="900" dirty="0"/>
              <a:t>“full Bayes”: propagate uncertainty in the parameters</a:t>
            </a:r>
          </a:p>
          <a:p>
            <a:r>
              <a:rPr lang="en-GB" sz="900" dirty="0"/>
              <a:t>“ML Bayes”: uses some Bayesian principles/approximations to generate better predictions or outcome uncertainty</a:t>
            </a:r>
          </a:p>
          <a:p>
            <a:pPr marL="0" indent="0">
              <a:buNone/>
            </a:pPr>
            <a:r>
              <a:rPr lang="en-GB" sz="1100" dirty="0"/>
              <a:t> </a:t>
            </a:r>
            <a:endParaRPr lang="en-NL" sz="1100" dirty="0"/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AF47B-D0EA-C1B8-A92C-DBD532B4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52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B44FAF-1486-33E6-CAA0-2E8C9778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Bayesian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12034D-2BA8-909E-E005-8A62813C02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A91A7C-7741-7E26-D780-E7311FB25621}"/>
                  </a:ext>
                </a:extLst>
              </p:cNvPr>
              <p:cNvSpPr txBox="1"/>
              <p:nvPr/>
            </p:nvSpPr>
            <p:spPr>
              <a:xfrm>
                <a:off x="7159044" y="2635541"/>
                <a:ext cx="5273899" cy="1938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40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ce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cream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sales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Weather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Ad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spend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0.25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 smtClean="0"/>
                        <m:t>~</m:t>
                      </m:r>
                      <m:r>
                        <m:rPr>
                          <m:nor/>
                        </m:rPr>
                        <a:rPr lang="en-GB" sz="1400" b="0" i="1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0.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NL" sz="1400"/>
                        <m:t>~</m:t>
                      </m:r>
                      <m:r>
                        <m:rPr>
                          <m:nor/>
                        </m:rPr>
                        <a:rPr lang="en-GB" sz="1400" b="0" i="0" smtClean="0"/>
                        <m:t> 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Half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-</m:t>
                      </m:r>
                      <m:r>
                        <m:rPr>
                          <m:nor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endParaRPr lang="en-US" sz="1400" dirty="0" err="1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A91A7C-7741-7E26-D780-E7311FB25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044" y="2635541"/>
                <a:ext cx="5273899" cy="1938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8B38D371-36F0-3D2D-7C3D-7BFE82DD4C2E}"/>
              </a:ext>
            </a:extLst>
          </p:cNvPr>
          <p:cNvSpPr/>
          <p:nvPr/>
        </p:nvSpPr>
        <p:spPr>
          <a:xfrm rot="922031">
            <a:off x="6541380" y="2521703"/>
            <a:ext cx="804419" cy="21841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042BC2-E0F3-07F9-8E1D-6382F81D565C}"/>
              </a:ext>
            </a:extLst>
          </p:cNvPr>
          <p:cNvSpPr/>
          <p:nvPr/>
        </p:nvSpPr>
        <p:spPr>
          <a:xfrm rot="320161">
            <a:off x="2237741" y="2765361"/>
            <a:ext cx="6604981" cy="21841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323B49D-4D94-0E98-2C16-1DA025A3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589" y="4016635"/>
            <a:ext cx="5072583" cy="922815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B9C09668-4105-EE50-61CB-9582A73EB191}"/>
              </a:ext>
            </a:extLst>
          </p:cNvPr>
          <p:cNvSpPr/>
          <p:nvPr/>
        </p:nvSpPr>
        <p:spPr>
          <a:xfrm rot="7247788">
            <a:off x="4461467" y="3469384"/>
            <a:ext cx="478007" cy="218417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FCE566-D831-6D92-DB17-85D3ABEBE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23" y="3882661"/>
            <a:ext cx="3647037" cy="156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69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0E8A08-179C-F1CB-FD5A-A1154067F4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F3D5D-F2F7-DE5A-F6FD-8F4EF8E6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53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361CE1-D673-621A-C183-BDA54549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Bayesian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14EC6-1921-34A1-D57B-42F83F015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78E71-18A7-4154-1CCB-279810FB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4713"/>
            <a:ext cx="12192000" cy="34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B1FB8-BFFC-F5EF-BD15-9FAF8443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54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73FAC2-CA73-A2F9-FB7B-B0CD1901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When the prior is “flat”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FAE94-2401-6264-0B61-7E2FB31D2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 are then identical to frequentist ones</a:t>
            </a:r>
          </a:p>
        </p:txBody>
      </p:sp>
      <p:pic>
        <p:nvPicPr>
          <p:cNvPr id="30722" name="Picture 2" descr="Why saying you are a Bayesian is a low information statement | Dynamic  Ecology">
            <a:extLst>
              <a:ext uri="{FF2B5EF4-FFF2-40B4-BE49-F238E27FC236}">
                <a16:creationId xmlns:a16="http://schemas.microsoft.com/office/drawing/2014/main" id="{E2367449-4BFF-5E90-39F9-3E34771C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5" y="2272399"/>
            <a:ext cx="4223533" cy="316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y saying you are a Bayesian is a low information statement | Dynamic  Ecology">
            <a:extLst>
              <a:ext uri="{FF2B5EF4-FFF2-40B4-BE49-F238E27FC236}">
                <a16:creationId xmlns:a16="http://schemas.microsoft.com/office/drawing/2014/main" id="{41ADF5BC-DD8D-4215-4A29-694BC79A00BF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767" y="2272399"/>
            <a:ext cx="4144282" cy="316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87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8B6FD4-AF95-A24D-20D9-5DD7E2F533F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FFC24-019E-E688-91D3-2DC5DA49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55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1DD88-4AF2-8F1C-F317-62769551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different priors affect the posterior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D6D2B-7259-47E8-6B05-B10211C756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699" y="1041500"/>
            <a:ext cx="7092503" cy="511175"/>
          </a:xfrm>
        </p:spPr>
        <p:txBody>
          <a:bodyPr/>
          <a:lstStyle/>
          <a:p>
            <a:r>
              <a:rPr lang="en-US" dirty="0"/>
              <a:t>Holding the data fixed (likelihood is always the same)</a:t>
            </a:r>
          </a:p>
        </p:txBody>
      </p:sp>
      <p:pic>
        <p:nvPicPr>
          <p:cNvPr id="27650" name="Picture 2" descr="forecasting - Are there good methods to increase the weight of prior  distribution in parameter estimation using Bayesian method - Cross Validated">
            <a:extLst>
              <a:ext uri="{FF2B5EF4-FFF2-40B4-BE49-F238E27FC236}">
                <a16:creationId xmlns:a16="http://schemas.microsoft.com/office/drawing/2014/main" id="{9D343C58-1144-F1BF-B05C-CAECA19CA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828800"/>
            <a:ext cx="7810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17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587C2D-6B76-B21C-9367-9A10BB73208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/>
              <a:t>High-school student:</a:t>
            </a:r>
            <a:r>
              <a:rPr lang="en-US" dirty="0"/>
              <a:t> wide prior, assume that most students are somewhere around 50%</a:t>
            </a:r>
          </a:p>
          <a:p>
            <a:r>
              <a:rPr lang="en-US" b="1" dirty="0"/>
              <a:t>5-year-old student:</a:t>
            </a:r>
            <a:r>
              <a:rPr lang="en-US" dirty="0"/>
              <a:t> extremely narrow prior, assume that there’s almost 0 chance of not being </a:t>
            </a:r>
          </a:p>
          <a:p>
            <a:endParaRPr lang="en-US" dirty="0"/>
          </a:p>
          <a:p>
            <a:r>
              <a:rPr lang="en-US" b="1" dirty="0"/>
              <a:t>Result: </a:t>
            </a:r>
            <a:r>
              <a:rPr lang="en-US" dirty="0"/>
              <a:t>We would need a lot more evidence for the 5-year-old 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A6D12-6E2B-BD20-0ED4-E7DD831F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56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C74433-44BA-2DEB-C073-1A81B69B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Bayesian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544FA-9BB2-0E58-9D03-F709CF88A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Applied to the 5-year-old student example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AD7DF-46BE-3C71-58C5-0CE4F5E9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6716"/>
            <a:ext cx="3023605" cy="2373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F93AD-FA98-EF47-065C-9A83C93E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66" y="3152837"/>
            <a:ext cx="3099663" cy="2373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BCB65D-8A26-3CC5-9194-4B4D394E739F}"/>
              </a:ext>
            </a:extLst>
          </p:cNvPr>
          <p:cNvSpPr txBox="1"/>
          <p:nvPr/>
        </p:nvSpPr>
        <p:spPr>
          <a:xfrm>
            <a:off x="1755883" y="5526016"/>
            <a:ext cx="33000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Prior for the high-school student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4C18D-EC76-1AD1-05F6-4780F0343AED}"/>
              </a:ext>
            </a:extLst>
          </p:cNvPr>
          <p:cNvSpPr txBox="1"/>
          <p:nvPr/>
        </p:nvSpPr>
        <p:spPr>
          <a:xfrm>
            <a:off x="6296959" y="5526016"/>
            <a:ext cx="30996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Prior for the 5-year-old student</a:t>
            </a:r>
          </a:p>
        </p:txBody>
      </p:sp>
    </p:spTree>
    <p:extLst>
      <p:ext uri="{BB962C8B-B14F-4D97-AF65-F5344CB8AC3E}">
        <p14:creationId xmlns:p14="http://schemas.microsoft.com/office/powerpoint/2010/main" val="2495357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E91E5-7A17-396D-C76F-B8B9DFEA2FA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to fit certain classes of models (missing data, “imbalanced classes” or low n in general, p &gt; 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Propagates the uncertainty in a correct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more flexibility because you generally don’t need analytic solutions or bootstrapping as in frequentist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the algorithms used are more robust &amp; comes with diagnostics when model assumptions are not good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06144-75B5-4C2C-B45C-65B27E8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57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3B6508-EBED-87ED-7EBD-64F7F5B9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care about adding priors in practice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22BED-7DAD-1EA5-1122-646970B7B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0" name="Picture 2" descr="Statistical Rethinking Winter 2019 Lecture 10 - YouTube">
            <a:extLst>
              <a:ext uri="{FF2B5EF4-FFF2-40B4-BE49-F238E27FC236}">
                <a16:creationId xmlns:a16="http://schemas.microsoft.com/office/drawing/2014/main" id="{1F93CE78-7B8C-590E-617D-264567DA7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23060" r="49434" b="13519"/>
          <a:stretch/>
        </p:blipFill>
        <p:spPr bwMode="auto">
          <a:xfrm>
            <a:off x="2743201" y="3547123"/>
            <a:ext cx="1841679" cy="180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Gradient descent - Wikipedia">
            <a:extLst>
              <a:ext uri="{FF2B5EF4-FFF2-40B4-BE49-F238E27FC236}">
                <a16:creationId xmlns:a16="http://schemas.microsoft.com/office/drawing/2014/main" id="{4EF4C6C7-CDC3-94E2-29B3-37EBE63A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80" y="3493908"/>
            <a:ext cx="1772048" cy="189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13130-2507-1C00-7EEC-821DB6D94206}"/>
              </a:ext>
            </a:extLst>
          </p:cNvPr>
          <p:cNvSpPr txBox="1"/>
          <p:nvPr/>
        </p:nvSpPr>
        <p:spPr>
          <a:xfrm>
            <a:off x="2292439" y="5350165"/>
            <a:ext cx="27303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Hamiltonian Monte Carlo</a:t>
            </a:r>
          </a:p>
          <a:p>
            <a:pPr algn="ctr"/>
            <a:r>
              <a:rPr lang="en-US" sz="1800" dirty="0"/>
              <a:t>(“explores”, used for training Bayesian models)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C6D4D-71C5-FB8C-C382-7D154B9E81FD}"/>
              </a:ext>
            </a:extLst>
          </p:cNvPr>
          <p:cNvSpPr txBox="1"/>
          <p:nvPr/>
        </p:nvSpPr>
        <p:spPr>
          <a:xfrm>
            <a:off x="6161813" y="5427135"/>
            <a:ext cx="27303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Gradient descent</a:t>
            </a:r>
          </a:p>
          <a:p>
            <a:pPr algn="ctr"/>
            <a:r>
              <a:rPr lang="en-US" sz="1800" dirty="0"/>
              <a:t>(optimizes)</a:t>
            </a:r>
          </a:p>
        </p:txBody>
      </p:sp>
    </p:spTree>
    <p:extLst>
      <p:ext uri="{BB962C8B-B14F-4D97-AF65-F5344CB8AC3E}">
        <p14:creationId xmlns:p14="http://schemas.microsoft.com/office/powerpoint/2010/main" val="4281912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1F8E0A-D8D6-7522-4094-C606628742B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Excellent when you have smaller sample sizes, imbalanced datasets, p&gt;n,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Excellent if you need to calculate “what-if” scenarios (simulation)</a:t>
            </a:r>
          </a:p>
          <a:p>
            <a:endParaRPr lang="en-US" dirty="0"/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Models can be really hard to fit — “exploration” is hard when there is, e.g., multimodality (folk theorem of statistical computing)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use non-HMC algorithms if you have large datasets, but a lot of the advantages vanish (similar to fitting typical neural networks)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B9835-3883-468A-A974-58BC3E0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58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0B97DB-A000-508C-D978-4B230868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(not) use Bayesian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E958C-2BE9-5991-61C6-696836367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8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6C5E0-71A8-9351-326B-8A5AD302D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2"/>
            <a:ext cx="7517506" cy="2584285"/>
          </a:xfrm>
        </p:spPr>
        <p:txBody>
          <a:bodyPr/>
          <a:lstStyle/>
          <a:p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</a:rPr>
              <a:t>Say “explainable” a lot</a:t>
            </a:r>
          </a:p>
          <a:p>
            <a:endParaRPr lang="en-GB" dirty="0"/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Make pretty graphs</a:t>
            </a:r>
          </a:p>
          <a:p>
            <a:endParaRPr lang="en-GB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Mess with data as if they’re doing prediction (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do this!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Up-/down-sampling (or data augmentation)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Filling missing values with whatever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Remove outliers “because it predicts better”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Remove multicollinear inputs (again, “because it predicts better”)</a:t>
            </a:r>
          </a:p>
          <a:p>
            <a:endParaRPr lang="en-US" dirty="0">
              <a:ea typeface="Roboto" panose="02000000000000000000" pitchFamily="2" charset="0"/>
            </a:endParaRPr>
          </a:p>
          <a:p>
            <a:r>
              <a:rPr lang="en-US" b="1" dirty="0">
                <a:ea typeface="Roboto" panose="02000000000000000000" pitchFamily="2" charset="0"/>
              </a:rPr>
              <a:t>Shapley values don’t work </a:t>
            </a:r>
            <a:r>
              <a:rPr lang="en-US" dirty="0">
                <a:ea typeface="Roboto" panose="02000000000000000000" pitchFamily="2" charset="0"/>
              </a:rPr>
              <a:t>— refits the model with different coalitions (groups) of variables</a:t>
            </a:r>
          </a:p>
          <a:p>
            <a:r>
              <a:rPr lang="en-US" b="1" dirty="0">
                <a:ea typeface="Roboto" panose="02000000000000000000" pitchFamily="2" charset="0"/>
              </a:rPr>
              <a:t>SHAP values do work </a:t>
            </a:r>
            <a:r>
              <a:rPr lang="en-US" dirty="0">
                <a:ea typeface="Roboto" panose="02000000000000000000" pitchFamily="2" charset="0"/>
              </a:rPr>
              <a:t>(it’s based on Shapely values but apparently not a proper approximation)</a:t>
            </a:r>
          </a:p>
          <a:p>
            <a:r>
              <a:rPr lang="en-US" dirty="0">
                <a:ea typeface="Roboto" panose="02000000000000000000" pitchFamily="2" charset="0"/>
              </a:rPr>
              <a:t>But their results are a bit more variable, uncertainty is probably underestimated </a:t>
            </a:r>
          </a:p>
          <a:p>
            <a:endParaRPr lang="en-US" dirty="0">
              <a:ea typeface="Roboto" panose="02000000000000000000" pitchFamily="2" charset="0"/>
            </a:endParaRPr>
          </a:p>
          <a:p>
            <a:r>
              <a:rPr lang="en-US" sz="1100" dirty="0">
                <a:ea typeface="Roboto" panose="02000000000000000000" pitchFamily="2" charset="0"/>
              </a:rPr>
              <a:t>Disclaimer: only tested it with the </a:t>
            </a:r>
            <a:r>
              <a:rPr lang="en-US" sz="1100" dirty="0" err="1">
                <a:ea typeface="Roboto" panose="02000000000000000000" pitchFamily="2" charset="0"/>
              </a:rPr>
              <a:t>TreeExplainer</a:t>
            </a:r>
            <a:r>
              <a:rPr lang="en-US" sz="1100" dirty="0">
                <a:ea typeface="Roboto" panose="02000000000000000000" pitchFamily="2" charset="0"/>
              </a:rPr>
              <a:t> using tree models; I didn’t review the academic literature on this</a:t>
            </a:r>
          </a:p>
          <a:p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CC2B5-031E-CD52-1CA0-F2DDC7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59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008D7-FB4F-65BA-AD08-96B41149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scientist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B66A-0E19-D640-0B02-D01EB8B4B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it is often applied in practice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156814B-F78B-8F6A-1A09-704D3B84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932" y="1651554"/>
            <a:ext cx="5768840" cy="156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F0806D-D0B4-8CA5-D8D1-86F414CCC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9"/>
          <a:stretch/>
        </p:blipFill>
        <p:spPr>
          <a:xfrm>
            <a:off x="8043460" y="3831465"/>
            <a:ext cx="3577129" cy="124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17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F6D975F-288B-7F41-AC44-10ED251491C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A few  common misconceptions about inference</a:t>
            </a:r>
            <a:endParaRPr lang="en-US" sz="44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8CFC4C9-2DFC-CF62-49B1-E3CA60EAB2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D7D7B-B6AB-3DD3-DCEC-D99A2DA5C9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ommon Misconceptions About Mental Health – Bring Change to Mind">
            <a:extLst>
              <a:ext uri="{FF2B5EF4-FFF2-40B4-BE49-F238E27FC236}">
                <a16:creationId xmlns:a16="http://schemas.microsoft.com/office/drawing/2014/main" id="{595F03EC-7B2F-3BA0-A392-837490C0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15" y="1798478"/>
            <a:ext cx="6969552" cy="33450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860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79A02-53DF-B58A-4B64-2D38317F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60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2EA06-C3FC-5F4A-C465-63F3C8A9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interpret </a:t>
            </a:r>
            <a:r>
              <a:rPr lang="en-US" dirty="0" err="1"/>
              <a:t>shap</a:t>
            </a:r>
            <a:r>
              <a:rPr lang="en-US" dirty="0"/>
              <a:t> 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2223-E434-A494-0409-97CC45775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D66C-C4FE-AAD8-74E6-534F1BB27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12"/>
          <a:stretch/>
        </p:blipFill>
        <p:spPr>
          <a:xfrm>
            <a:off x="2372311" y="3043662"/>
            <a:ext cx="1478232" cy="457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C05E6-BFE8-2EA4-4FF3-902E58E14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3"/>
          <a:stretch/>
        </p:blipFill>
        <p:spPr>
          <a:xfrm>
            <a:off x="2026762" y="3589986"/>
            <a:ext cx="2386191" cy="457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B4FF4-FE38-0709-EC86-4A8A9558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544" y="2649333"/>
            <a:ext cx="4800986" cy="2078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498AA3-4A7E-32E9-187F-2C4A36D8281C}"/>
              </a:ext>
            </a:extLst>
          </p:cNvPr>
          <p:cNvSpPr txBox="1"/>
          <p:nvPr/>
        </p:nvSpPr>
        <p:spPr>
          <a:xfrm>
            <a:off x="482958" y="3688698"/>
            <a:ext cx="13329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Effect on 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CD587-6439-76EA-65F8-E7E2E44C6506}"/>
              </a:ext>
            </a:extLst>
          </p:cNvPr>
          <p:cNvSpPr txBox="1"/>
          <p:nvPr/>
        </p:nvSpPr>
        <p:spPr>
          <a:xfrm>
            <a:off x="482958" y="3269036"/>
            <a:ext cx="13329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                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E3DE6-EB17-07D8-8243-CC6061780857}"/>
              </a:ext>
            </a:extLst>
          </p:cNvPr>
          <p:cNvSpPr txBox="1"/>
          <p:nvPr/>
        </p:nvSpPr>
        <p:spPr>
          <a:xfrm>
            <a:off x="6148201" y="4728063"/>
            <a:ext cx="42579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These plot the conditional relationship and uncertainty</a:t>
            </a:r>
          </a:p>
        </p:txBody>
      </p:sp>
    </p:spTree>
    <p:extLst>
      <p:ext uri="{BB962C8B-B14F-4D97-AF65-F5344CB8AC3E}">
        <p14:creationId xmlns:p14="http://schemas.microsoft.com/office/powerpoint/2010/main" val="1698717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6C5E0-71A8-9351-326B-8A5AD302D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2"/>
            <a:ext cx="10730785" cy="2888048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Estimates the Conditional Average Treatment Effect (there’s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no uncertainty unless you bootstrap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It’s doing the same thing that we’ve been doing, but with a black box model rather than an interpretable one</a:t>
            </a:r>
          </a:p>
          <a:p>
            <a:endParaRPr lang="en-US" dirty="0">
              <a:ea typeface="Roboto" panose="02000000000000000000" pitchFamily="2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Issue: many ML models are not good at extrapolation (~everything is extrapolation when p -&gt; +inf).</a:t>
            </a:r>
          </a:p>
          <a:p>
            <a:r>
              <a:rPr lang="en-US" dirty="0">
                <a:solidFill>
                  <a:srgbClr val="FF0000"/>
                </a:solidFill>
                <a:ea typeface="Roboto" panose="02000000000000000000" pitchFamily="2" charset="0"/>
              </a:rPr>
              <a:t> </a:t>
            </a:r>
            <a:r>
              <a:rPr lang="en-US" dirty="0">
                <a:ea typeface="Roboto" panose="02000000000000000000" pitchFamily="2" charset="0"/>
              </a:rPr>
              <a:t>It’s better to only use this if T is categorical.</a:t>
            </a:r>
          </a:p>
          <a:p>
            <a:endParaRPr lang="en-US" dirty="0"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Be careful about using something other than the S-learner </a:t>
            </a:r>
          </a:p>
          <a:p>
            <a:r>
              <a:rPr lang="en-US" dirty="0">
                <a:ea typeface="Roboto" panose="02000000000000000000" pitchFamily="2" charset="0"/>
              </a:rPr>
              <a:t>Keeping everything in a single model, when possible</a:t>
            </a:r>
          </a:p>
          <a:p>
            <a:endParaRPr lang="en-US" dirty="0">
              <a:ea typeface="Roboto" panose="02000000000000000000" pitchFamily="2" charset="0"/>
            </a:endParaRPr>
          </a:p>
          <a:p>
            <a:endParaRPr lang="en-US" dirty="0">
              <a:ea typeface="Roboto" panose="02000000000000000000" pitchFamily="2" charset="0"/>
            </a:endParaRPr>
          </a:p>
          <a:p>
            <a:endParaRPr lang="en-US" dirty="0">
              <a:ea typeface="Roboto" panose="02000000000000000000" pitchFamily="2" charset="0"/>
            </a:endParaRPr>
          </a:p>
          <a:p>
            <a:endParaRPr lang="en-US" dirty="0">
              <a:ea typeface="Roboto" panose="02000000000000000000" pitchFamily="2" charset="0"/>
            </a:endParaRPr>
          </a:p>
          <a:p>
            <a:endParaRPr lang="en-US" dirty="0">
              <a:ea typeface="Roboto" panose="02000000000000000000" pitchFamily="2" charset="0"/>
            </a:endParaRPr>
          </a:p>
          <a:p>
            <a:endParaRPr lang="en-US" dirty="0">
              <a:ea typeface="Roboto" panose="02000000000000000000" pitchFamily="2" charset="0"/>
            </a:endParaRPr>
          </a:p>
          <a:p>
            <a:r>
              <a:rPr lang="en-US" dirty="0">
                <a:ea typeface="Roboto" panose="02000000000000000000" pitchFamily="2" charset="0"/>
              </a:rPr>
              <a:t>https://matheusfacure.github.io/python-causality-handbook/21-Meta-Learners.html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CC2B5-031E-CD52-1CA0-F2DDC7A9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61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008D7-FB4F-65BA-AD08-96B41149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learners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B66A-0E19-D640-0B02-D01EB8B4B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It’s nothing new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6F6B0-456C-2F20-1BB4-A0A445C2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30" y="4460851"/>
            <a:ext cx="5799323" cy="80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6984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C0B831-8416-3030-CF49-4E59CC57F2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Exercise 2 (statistical inference part):</a:t>
            </a:r>
          </a:p>
          <a:p>
            <a:pPr marL="342900" indent="-342900">
              <a:buAutoNum type="arabicPeriod"/>
            </a:pPr>
            <a:r>
              <a:rPr lang="en-US" dirty="0"/>
              <a:t>Fit the models with the inputs that you thought you needed from your DAGs (start with )</a:t>
            </a:r>
          </a:p>
          <a:p>
            <a:pPr marL="342900" indent="-342900">
              <a:buAutoNum type="arabicPeriod"/>
            </a:pPr>
            <a:r>
              <a:rPr lang="en-US" dirty="0"/>
              <a:t>Present your conclusions to the group</a:t>
            </a:r>
          </a:p>
          <a:p>
            <a:pPr marL="1026900" lvl="1" indent="-342900">
              <a:buAutoNum type="arabicPeriod"/>
            </a:pPr>
            <a:r>
              <a:rPr lang="en-US" dirty="0"/>
              <a:t>How the results vary between methods or between different variables</a:t>
            </a:r>
          </a:p>
          <a:p>
            <a:pPr marL="1026900" lvl="1" indent="-342900">
              <a:buAutoNum type="arabicPeriod"/>
            </a:pPr>
            <a:r>
              <a:rPr lang="en-US" dirty="0"/>
              <a:t>The conclusions you think you can make</a:t>
            </a:r>
          </a:p>
          <a:p>
            <a:endParaRPr lang="en-US" b="1" dirty="0">
              <a:solidFill>
                <a:srgbClr val="3398A7"/>
              </a:solidFill>
            </a:endParaRPr>
          </a:p>
          <a:p>
            <a:endParaRPr lang="en-US" b="1" dirty="0">
              <a:solidFill>
                <a:srgbClr val="3398A7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A7C05-CD7D-90B3-118F-2BE1508B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62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9E653-1578-7F72-0682-6C370B16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431F9-89EF-39E8-5CC9-E7B0F19B2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34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2F87B2-E168-30B2-4D25-31D45806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C9A91C-026C-BC42-81E3-D370FEBFC921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821FBF-FF14-D846-B0FF-6A1FC9FD1895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959A9D-60C6-D545-8A1D-69578A02F15A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5F1C2D-94C6-8548-B99E-74D295A82E0C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discussion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6511E1-D07B-BD48-9702-FF00B04CBAE6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>
          <a:xfrm>
            <a:off x="7477543" y="3258355"/>
            <a:ext cx="4428000" cy="1174226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Applicability</a:t>
            </a:r>
          </a:p>
          <a:p>
            <a:r>
              <a:rPr lang="en-US" sz="44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 industry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86795-FBD6-16CD-CCA9-9C9C78DE7F3D}"/>
              </a:ext>
            </a:extLst>
          </p:cNvPr>
          <p:cNvSpPr>
            <a:spLocks noGrp="1"/>
          </p:cNvSpPr>
          <p:nvPr>
            <p:ph type="body" sz="quarter" idx="100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86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06144-75B5-4C2C-B45C-65B27E8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64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3B6508-EBED-87ED-7EBD-64F7F5B9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objective are we, really?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22BED-7DAD-1EA5-1122-646970B7B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699" y="1041500"/>
            <a:ext cx="9571687" cy="511175"/>
          </a:xfrm>
        </p:spPr>
        <p:txBody>
          <a:bodyPr/>
          <a:lstStyle/>
          <a:p>
            <a:r>
              <a:rPr lang="en-US" dirty="0"/>
              <a:t>Causal inference: variables that researchers picked for the football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259C2C-9B27-4A7C-1567-1FAFC329AB5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9348" y="2099256"/>
            <a:ext cx="12035279" cy="2885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34493-513C-B243-1617-5D5CE60CF38E}"/>
              </a:ext>
            </a:extLst>
          </p:cNvPr>
          <p:cNvSpPr txBox="1"/>
          <p:nvPr/>
        </p:nvSpPr>
        <p:spPr>
          <a:xfrm>
            <a:off x="648000" y="5357065"/>
            <a:ext cx="9705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Study that gave the same dataset to many researchers. Here are the inputs that they picked. </a:t>
            </a:r>
          </a:p>
          <a:p>
            <a:r>
              <a:rPr lang="en-US" sz="1200" dirty="0"/>
              <a:t>https://journals.sagepub.com/doi/10.1177/2515245917747646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909839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06144-75B5-4C2C-B45C-65B27E8C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65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3B6508-EBED-87ED-7EBD-64F7F5B9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objective are we, really?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22BED-7DAD-1EA5-1122-646970B7B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699" y="1041500"/>
            <a:ext cx="9571687" cy="511175"/>
          </a:xfrm>
        </p:spPr>
        <p:txBody>
          <a:bodyPr/>
          <a:lstStyle/>
          <a:p>
            <a:r>
              <a:rPr lang="en-US" dirty="0"/>
              <a:t>Statistical inference: methods that researchers picked for the football example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B4F01C-F2A0-50F5-9016-F3191F8A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06" y="1853814"/>
            <a:ext cx="7276564" cy="390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151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5F98BD-287A-D2EA-DA7B-BE5F33D34C6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416437"/>
            <a:ext cx="11028363" cy="4285434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Causal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Conceptual issues (e.g., direction of causal effect)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Many things that we didn’t consider (most are not fixed by SHAP)</a:t>
            </a:r>
          </a:p>
          <a:p>
            <a:pPr marL="969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Roboto" panose="02000000000000000000" pitchFamily="2" charset="0"/>
              </a:rPr>
              <a:t>Missing observations (it’s a causal inference problem!)</a:t>
            </a:r>
          </a:p>
          <a:p>
            <a:pPr marL="969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Roboto" panose="02000000000000000000" pitchFamily="2" charset="0"/>
              </a:rPr>
              <a:t>Almost everything is a proxy/descendant (uncertainty is understated)</a:t>
            </a:r>
          </a:p>
          <a:p>
            <a:pPr marL="969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Roboto" panose="02000000000000000000" pitchFamily="2" charset="0"/>
              </a:rPr>
              <a:t>There are probably hidden cofounders everywhere</a:t>
            </a:r>
          </a:p>
          <a:p>
            <a:pPr marL="969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Roboto" panose="02000000000000000000" pitchFamily="2" charset="0"/>
              </a:rPr>
              <a:t>Time-varying effects</a:t>
            </a:r>
          </a:p>
          <a:p>
            <a:pPr marL="969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Roboto" panose="02000000000000000000" pitchFamily="2" charset="0"/>
              </a:rPr>
              <a:t>Feedback loops &amp; network effects</a:t>
            </a:r>
          </a:p>
          <a:p>
            <a:pPr marL="969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Roboto" panose="02000000000000000000" pitchFamily="2" charset="0"/>
              </a:rPr>
              <a:t>Heterogeneous effects (with multiple hypothesis correction)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Hard to test assumptions in practice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Statistical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All the problems associated with prediction, plus…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Requires a good amount of expertise &amp; careful (slow)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We don’t have enough computational power to solve every problem in the best way</a:t>
            </a:r>
            <a:endParaRPr lang="en-US" sz="1600" dirty="0"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Roboto" panose="02000000000000000000" pitchFamily="2" charset="0"/>
              </a:rPr>
              <a:t>You’ll often be competing against pretty dashboards &amp; slides (SHAP is a good weapon against it)</a:t>
            </a:r>
          </a:p>
          <a:p>
            <a:r>
              <a:rPr lang="en-US" b="1" dirty="0">
                <a:ea typeface="Roboto" panose="02000000000000000000" pitchFamily="2" charset="0"/>
              </a:rPr>
              <a:t>If you must do this, in practice, your best bet is to </a:t>
            </a:r>
            <a:r>
              <a:rPr lang="en-US" b="1" dirty="0">
                <a:solidFill>
                  <a:srgbClr val="F58220"/>
                </a:solidFill>
                <a:ea typeface="Roboto" panose="02000000000000000000" pitchFamily="2" charset="0"/>
              </a:rPr>
              <a:t>create synthetic data to understand what the method is doing.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Roboto" panose="02000000000000000000" pitchFamily="2" charset="0"/>
            </a:endParaRPr>
          </a:p>
          <a:p>
            <a:endParaRPr lang="en-US" dirty="0">
              <a:ea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10D5-EC51-2AAD-3492-1E9D6F40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66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A6DD9D-5315-1C70-2E97-A291AD48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AC4C8-12CC-1AF0-26A2-5C725CFA9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2BD57B72-5A32-AF1A-0427-CADF69AA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32" y="1101915"/>
            <a:ext cx="3784968" cy="379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93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7A138-EBB9-26E6-A803-2D03A7B4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67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8A9D-2822-698B-EEF0-FA2B7AF5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informed opinion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31057-5A5A-475C-1FBF-86EA49E560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699" y="1041500"/>
            <a:ext cx="10447449" cy="511175"/>
          </a:xfrm>
        </p:spPr>
        <p:txBody>
          <a:bodyPr/>
          <a:lstStyle/>
          <a:p>
            <a:r>
              <a:rPr lang="en-US" dirty="0"/>
              <a:t>Use causal inference to understand how to create (pseudo-)random experiments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6BD599-1B98-03BE-9E16-8FDFC95AF8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2850" y="5531394"/>
            <a:ext cx="11028363" cy="252000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Video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09AEF-D32A-2711-C4D1-81A9B36C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40" y="1909332"/>
            <a:ext cx="5685528" cy="35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8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5B2143-38BB-B04E-4DCB-051FCA96B3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CC925-9A6E-073F-69A9-92751E57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68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BE3367-B79A-AB34-3E86-765F0F58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87" y="3085126"/>
            <a:ext cx="11027626" cy="4492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58220"/>
                </a:solidFill>
              </a:rPr>
              <a:t>Your opinion?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EE569-A018-7832-938A-3455F8DF6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06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2BA59B-AA58-13A6-81D1-0B9FA88DCCE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“Statical Rethinking”</a:t>
            </a:r>
            <a:r>
              <a:rPr lang="en-US" dirty="0"/>
              <a:t> by Richard </a:t>
            </a:r>
            <a:r>
              <a:rPr lang="en-US" dirty="0" err="1"/>
              <a:t>McElreath</a:t>
            </a:r>
            <a:r>
              <a:rPr lang="en-US" dirty="0"/>
              <a:t> – awesome book &amp; course on causal/statistical inference &amp; philosophy of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“Probabilistic Machine Learning: An Introduction”</a:t>
            </a:r>
            <a:r>
              <a:rPr lang="en-US" dirty="0"/>
              <a:t> by Kevin P. Murphy — ML taught more intuitively (Bayesian perspective)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“Probabilistic Machine Learning: Advanced Topics”</a:t>
            </a:r>
            <a:r>
              <a:rPr lang="en-US" dirty="0"/>
              <a:t> by Kevin P. Murphy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Bonus: </a:t>
            </a:r>
            <a:r>
              <a:rPr lang="en-US" b="1" dirty="0">
                <a:hlinkClick r:id="rId2"/>
              </a:rPr>
              <a:t>“Why Propensity Scores Should Not Be Used for Matching” video</a:t>
            </a:r>
            <a:r>
              <a:rPr lang="en-US" b="1" dirty="0"/>
              <a:t> </a:t>
            </a:r>
            <a:r>
              <a:rPr lang="en-US" dirty="0"/>
              <a:t>— if you want to know more about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Bonus: </a:t>
            </a:r>
            <a:r>
              <a:rPr lang="en-US" b="1" dirty="0">
                <a:hlinkClick r:id="rId3"/>
              </a:rPr>
              <a:t>Probable Causation podcast</a:t>
            </a:r>
            <a:r>
              <a:rPr lang="en-US" b="1" dirty="0"/>
              <a:t> </a:t>
            </a:r>
            <a:r>
              <a:rPr lang="en-US" dirty="0"/>
              <a:t>— academic podcast (social science), researchers get creative when trying to identify causal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Bonus: check the links in the other slides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46312-089A-FEE5-AB2A-AF4147AF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69</a:t>
            </a:fld>
            <a:endParaRPr lang="nl-NL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D0E965-8E97-8C33-B27B-EA7402D6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sources &amp; additional 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340B0-47B4-6B85-073D-F16800F02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D3D67312-A47C-C345-AFFB-6956EB8740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1"/>
            <a:ext cx="5593079" cy="4103541"/>
          </a:xfrm>
        </p:spPr>
        <p:txBody>
          <a:bodyPr/>
          <a:lstStyle/>
          <a:p>
            <a:pPr lvl="3"/>
            <a:r>
              <a:rPr lang="en-US" sz="1600" dirty="0">
                <a:solidFill>
                  <a:schemeClr val="tx1"/>
                </a:solidFill>
              </a:rPr>
              <a:t>Can’t infer causes/direction from data alone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Inferring causes from data always requires assumptions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dirty="0">
              <a:solidFill>
                <a:schemeClr val="accent1"/>
              </a:solidFill>
            </a:endParaRP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The meaning behind the data matters </a:t>
            </a:r>
          </a:p>
          <a:p>
            <a:pPr lvl="4"/>
            <a:r>
              <a:rPr lang="en-US" dirty="0"/>
              <a:t>That’s the only way to disentangle cause from effect 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7</a:t>
            </a:fld>
            <a:endParaRPr lang="nl-NL" noProof="1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550A667B-8D5A-AC4E-964A-959F8612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b="1" dirty="0">
                <a:latin typeface="Roboto Condensed"/>
                <a:ea typeface="Roboto Condensed"/>
              </a:rPr>
              <a:t>“Let data </a:t>
            </a:r>
            <a:r>
              <a:rPr lang="nl-NL" sz="3600" b="1" dirty="0" err="1">
                <a:latin typeface="Roboto Condensed"/>
                <a:ea typeface="Roboto Condensed"/>
              </a:rPr>
              <a:t>speak</a:t>
            </a:r>
            <a:r>
              <a:rPr lang="nl-NL" sz="3600" b="1" dirty="0">
                <a:latin typeface="Roboto Condensed"/>
                <a:ea typeface="Roboto Condensed"/>
              </a:rPr>
              <a:t> </a:t>
            </a:r>
            <a:r>
              <a:rPr lang="nl-NL" sz="3600" b="1" dirty="0" err="1">
                <a:latin typeface="Roboto Condensed"/>
                <a:ea typeface="Roboto Condensed"/>
              </a:rPr>
              <a:t>for</a:t>
            </a:r>
            <a:r>
              <a:rPr lang="nl-NL" sz="3600" b="1" dirty="0">
                <a:latin typeface="Roboto Condensed"/>
                <a:ea typeface="Roboto Condensed"/>
              </a:rPr>
              <a:t> </a:t>
            </a:r>
            <a:r>
              <a:rPr lang="nl-NL" sz="3600" b="1" dirty="0" err="1">
                <a:latin typeface="Roboto Condensed"/>
                <a:ea typeface="Roboto Condensed"/>
              </a:rPr>
              <a:t>itself</a:t>
            </a:r>
            <a:r>
              <a:rPr lang="nl-NL" sz="3600" b="1" dirty="0">
                <a:latin typeface="Roboto Condensed"/>
                <a:ea typeface="Roboto Condensed"/>
              </a:rPr>
              <a:t>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D5E15-8BFC-C94B-AC2C-D234D1176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0896300" cy="511175"/>
          </a:xfrm>
        </p:spPr>
        <p:txBody>
          <a:bodyPr/>
          <a:lstStyle/>
          <a:p>
            <a:r>
              <a:rPr lang="nl-NL" dirty="0" err="1"/>
              <a:t>Inference</a:t>
            </a:r>
            <a:r>
              <a:rPr lang="nl-NL" dirty="0"/>
              <a:t> is </a:t>
            </a:r>
            <a:r>
              <a:rPr lang="nl-NL" dirty="0" err="1"/>
              <a:t>seen</a:t>
            </a:r>
            <a:r>
              <a:rPr lang="nl-NL" dirty="0"/>
              <a:t> </a:t>
            </a:r>
            <a:r>
              <a:rPr lang="nl-NL" dirty="0" err="1"/>
              <a:t>similarly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interpretability</a:t>
            </a:r>
            <a:r>
              <a:rPr lang="nl-NL" dirty="0"/>
              <a:t> (</a:t>
            </a:r>
            <a:r>
              <a:rPr lang="nl-NL" dirty="0" err="1"/>
              <a:t>explaining</a:t>
            </a:r>
            <a:r>
              <a:rPr lang="nl-NL" dirty="0"/>
              <a:t> </a:t>
            </a:r>
            <a:r>
              <a:rPr lang="nl-NL" dirty="0" err="1"/>
              <a:t>causes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“</a:t>
            </a:r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humans</a:t>
            </a:r>
            <a:r>
              <a:rPr lang="nl-NL" dirty="0"/>
              <a:t>”)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A0E219-38CF-7766-7FEF-E4E27508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334" y="2743200"/>
            <a:ext cx="5866292" cy="29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6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D3D67312-A47C-C345-AFFB-6956EB8740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1"/>
            <a:ext cx="6370320" cy="4103541"/>
          </a:xfrm>
        </p:spPr>
        <p:txBody>
          <a:bodyPr/>
          <a:lstStyle/>
          <a:p>
            <a:pPr lvl="3"/>
            <a:r>
              <a:rPr lang="en-US" sz="1600" b="0" dirty="0">
                <a:solidFill>
                  <a:schemeClr val="tx1"/>
                </a:solidFill>
              </a:rPr>
              <a:t>Randomization is better, but only if you have a </a:t>
            </a:r>
            <a:r>
              <a:rPr lang="en-US" sz="1600" b="0" i="1" dirty="0">
                <a:solidFill>
                  <a:schemeClr val="tx1"/>
                </a:solidFill>
              </a:rPr>
              <a:t>very </a:t>
            </a:r>
            <a:r>
              <a:rPr lang="en-US" sz="1600" b="0" dirty="0">
                <a:solidFill>
                  <a:schemeClr val="tx1"/>
                </a:solidFill>
              </a:rPr>
              <a:t>clean experiment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You can’t have contamination between samples 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Time-varying effects will bite you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r>
              <a:rPr lang="en-US" sz="1600" b="0" dirty="0">
                <a:solidFill>
                  <a:schemeClr val="tx1"/>
                </a:solidFill>
              </a:rPr>
              <a:t>You can’t always randomize (or fully randomize)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Most data isn’t “random” 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There are barriers to randomization 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Examples: ethics, regulations, extra costs, physical constraints</a:t>
            </a:r>
          </a:p>
          <a:p>
            <a:pPr lvl="3"/>
            <a:endParaRPr lang="en-US" sz="1600" b="0" dirty="0">
              <a:solidFill>
                <a:schemeClr val="accent1"/>
              </a:solidFill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r>
              <a:rPr lang="en-US" sz="1600" b="0" dirty="0">
                <a:solidFill>
                  <a:schemeClr val="tx1"/>
                </a:solidFill>
              </a:rPr>
              <a:t>You need to know what and how to randomize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Causal inference is needed for that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8</a:t>
            </a:fld>
            <a:endParaRPr lang="nl-NL" noProof="1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550A667B-8D5A-AC4E-964A-959F8612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>
                <a:latin typeface="Roboto Condensed"/>
                <a:ea typeface="Roboto Condensed"/>
              </a:rPr>
              <a:t>“</a:t>
            </a:r>
            <a:r>
              <a:rPr lang="nl-NL" sz="3200" b="1" dirty="0" err="1">
                <a:latin typeface="Roboto Condensed"/>
                <a:ea typeface="Roboto Condensed"/>
              </a:rPr>
              <a:t>Causal</a:t>
            </a:r>
            <a:r>
              <a:rPr lang="nl-NL" sz="3200" b="1" dirty="0">
                <a:latin typeface="Roboto Condensed"/>
                <a:ea typeface="Roboto Condensed"/>
              </a:rPr>
              <a:t> </a:t>
            </a:r>
            <a:r>
              <a:rPr lang="nl-NL" sz="3200" b="1" dirty="0" err="1">
                <a:latin typeface="Roboto Condensed"/>
                <a:ea typeface="Roboto Condensed"/>
              </a:rPr>
              <a:t>inference</a:t>
            </a:r>
            <a:r>
              <a:rPr lang="nl-NL" sz="3200" b="1" dirty="0">
                <a:latin typeface="Roboto Condensed"/>
                <a:ea typeface="Roboto Condensed"/>
              </a:rPr>
              <a:t> is </a:t>
            </a:r>
            <a:r>
              <a:rPr lang="nl-NL" sz="3200" b="1" dirty="0" err="1">
                <a:latin typeface="Roboto Condensed"/>
                <a:ea typeface="Roboto Condensed"/>
              </a:rPr>
              <a:t>useless</a:t>
            </a:r>
            <a:r>
              <a:rPr lang="nl-NL" sz="3200" b="1" dirty="0">
                <a:latin typeface="Roboto Condensed"/>
                <a:ea typeface="Roboto Condensed"/>
              </a:rPr>
              <a:t>, A/b </a:t>
            </a:r>
            <a:r>
              <a:rPr lang="nl-NL" sz="3200" b="1" dirty="0" err="1">
                <a:latin typeface="Roboto Condensed"/>
                <a:ea typeface="Roboto Condensed"/>
              </a:rPr>
              <a:t>testing</a:t>
            </a:r>
            <a:r>
              <a:rPr lang="nl-NL" sz="3200" b="1" dirty="0">
                <a:latin typeface="Roboto Condensed"/>
                <a:ea typeface="Roboto Condensed"/>
              </a:rPr>
              <a:t> is </a:t>
            </a:r>
            <a:r>
              <a:rPr lang="nl-NL" sz="3200" b="1" dirty="0" err="1">
                <a:latin typeface="Roboto Condensed"/>
                <a:ea typeface="Roboto Condensed"/>
              </a:rPr>
              <a:t>the</a:t>
            </a:r>
            <a:r>
              <a:rPr lang="nl-NL" sz="3200" b="1" dirty="0">
                <a:latin typeface="Roboto Condensed"/>
                <a:ea typeface="Roboto Condensed"/>
              </a:rPr>
              <a:t> way”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D5E15-8BFC-C94B-AC2C-D234D1176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0896300" cy="511175"/>
          </a:xfrm>
        </p:spPr>
        <p:txBody>
          <a:bodyPr/>
          <a:lstStyle/>
          <a:p>
            <a:r>
              <a:rPr lang="nl-NL" dirty="0" err="1"/>
              <a:t>Randomization</a:t>
            </a:r>
            <a:r>
              <a:rPr lang="nl-NL" dirty="0"/>
              <a:t> is </a:t>
            </a:r>
            <a:r>
              <a:rPr lang="nl-NL" dirty="0" err="1"/>
              <a:t>seen</a:t>
            </a:r>
            <a:r>
              <a:rPr lang="nl-NL" dirty="0"/>
              <a:t>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holy</a:t>
            </a:r>
            <a:r>
              <a:rPr lang="nl-NL" dirty="0"/>
              <a:t> </a:t>
            </a:r>
            <a:r>
              <a:rPr lang="nl-NL" dirty="0" err="1"/>
              <a:t>grail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30BAC-413C-27EE-6AB4-BBBA264E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964" y="2001950"/>
            <a:ext cx="3535680" cy="3535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411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D3D67312-A47C-C345-AFFB-6956EB8740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909331"/>
            <a:ext cx="6370320" cy="1519669"/>
          </a:xfrm>
        </p:spPr>
        <p:txBody>
          <a:bodyPr/>
          <a:lstStyle/>
          <a:p>
            <a:pPr lvl="3"/>
            <a:r>
              <a:rPr lang="en-US" sz="1600" b="0" dirty="0">
                <a:solidFill>
                  <a:schemeClr val="tx1"/>
                </a:solidFill>
              </a:rPr>
              <a:t>Yes, predictions always matter, but it’s not that simple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They only matter insofar as your causal assumptions are correct</a:t>
            </a:r>
          </a:p>
          <a:p>
            <a:pPr lvl="3"/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And sometimes extra predictive power won’t lead to different decisions</a:t>
            </a: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3"/>
            <a:endParaRPr lang="en-US" sz="16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E165C0-9D42-164F-830E-8AAF6992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9</a:t>
            </a:fld>
            <a:endParaRPr lang="nl-NL" noProof="1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550A667B-8D5A-AC4E-964A-959F8612A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b="1" dirty="0">
                <a:latin typeface="Roboto Condensed"/>
                <a:ea typeface="Roboto Condensed"/>
              </a:rPr>
              <a:t>“I </a:t>
            </a:r>
            <a:r>
              <a:rPr lang="nl-NL" sz="2400" b="1" dirty="0" err="1">
                <a:latin typeface="Roboto Condensed"/>
                <a:ea typeface="Roboto Condensed"/>
              </a:rPr>
              <a:t>can’t</a:t>
            </a:r>
            <a:r>
              <a:rPr lang="nl-NL" sz="2400" b="1" dirty="0">
                <a:latin typeface="Roboto Condensed"/>
                <a:ea typeface="Roboto Condensed"/>
              </a:rPr>
              <a:t> trust </a:t>
            </a:r>
            <a:r>
              <a:rPr lang="nl-NL" sz="2400" b="1" dirty="0" err="1">
                <a:latin typeface="Roboto Condensed"/>
                <a:ea typeface="Roboto Condensed"/>
              </a:rPr>
              <a:t>the</a:t>
            </a:r>
            <a:r>
              <a:rPr lang="nl-NL" sz="2400" b="1" dirty="0">
                <a:latin typeface="Roboto Condensed"/>
                <a:ea typeface="Roboto Condensed"/>
              </a:rPr>
              <a:t> </a:t>
            </a:r>
            <a:r>
              <a:rPr lang="nl-NL" sz="2400" b="1" dirty="0" err="1">
                <a:latin typeface="Roboto Condensed"/>
                <a:ea typeface="Roboto Condensed"/>
              </a:rPr>
              <a:t>explanatio</a:t>
            </a:r>
            <a:r>
              <a:rPr lang="nl-NL" sz="2400" dirty="0" err="1">
                <a:latin typeface="Roboto Condensed"/>
                <a:ea typeface="Roboto Condensed"/>
              </a:rPr>
              <a:t>n</a:t>
            </a:r>
            <a:r>
              <a:rPr lang="nl-NL" sz="2400" dirty="0">
                <a:latin typeface="Roboto Condensed"/>
                <a:ea typeface="Roboto Condensed"/>
              </a:rPr>
              <a:t> of a model </a:t>
            </a:r>
            <a:r>
              <a:rPr lang="nl-NL" sz="2400" dirty="0" err="1">
                <a:latin typeface="Roboto Condensed"/>
                <a:ea typeface="Roboto Condensed"/>
              </a:rPr>
              <a:t>that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can’t</a:t>
            </a:r>
            <a:r>
              <a:rPr lang="nl-NL" sz="2400" dirty="0">
                <a:latin typeface="Roboto Condensed"/>
                <a:ea typeface="Roboto Condensed"/>
              </a:rPr>
              <a:t> </a:t>
            </a:r>
            <a:r>
              <a:rPr lang="nl-NL" sz="2400" dirty="0" err="1">
                <a:latin typeface="Roboto Condensed"/>
                <a:ea typeface="Roboto Condensed"/>
              </a:rPr>
              <a:t>predict</a:t>
            </a:r>
            <a:r>
              <a:rPr lang="nl-NL" sz="2400" dirty="0">
                <a:latin typeface="Roboto Condensed"/>
                <a:ea typeface="Roboto Condensed"/>
              </a:rPr>
              <a:t> well</a:t>
            </a:r>
            <a:r>
              <a:rPr lang="nl-NL" sz="2400" b="1" dirty="0">
                <a:latin typeface="Roboto Condensed"/>
                <a:ea typeface="Roboto Condensed"/>
              </a:rPr>
              <a:t>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CD5E15-8BFC-C94B-AC2C-D234D1176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0896300" cy="511175"/>
          </a:xfrm>
        </p:spPr>
        <p:txBody>
          <a:bodyPr/>
          <a:lstStyle/>
          <a:p>
            <a:r>
              <a:rPr lang="nl-NL" dirty="0" err="1"/>
              <a:t>Prediction</a:t>
            </a:r>
            <a:r>
              <a:rPr lang="nl-NL" dirty="0"/>
              <a:t> is </a:t>
            </a:r>
            <a:r>
              <a:rPr lang="nl-NL" dirty="0" err="1"/>
              <a:t>seen</a:t>
            </a:r>
            <a:r>
              <a:rPr lang="nl-NL" dirty="0"/>
              <a:t> as </a:t>
            </a:r>
            <a:r>
              <a:rPr lang="nl-NL" dirty="0" err="1"/>
              <a:t>the</a:t>
            </a:r>
            <a:r>
              <a:rPr lang="nl-NL" dirty="0"/>
              <a:t> ultimate barometer of model </a:t>
            </a:r>
            <a:r>
              <a:rPr lang="nl-NL" dirty="0" err="1"/>
              <a:t>quality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4050E-6824-A0E7-03F7-73ED889D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71" y="3620915"/>
            <a:ext cx="5569193" cy="271498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CA74B0C-43F4-81DE-2005-23AF57982E7B}"/>
              </a:ext>
            </a:extLst>
          </p:cNvPr>
          <p:cNvSpPr/>
          <p:nvPr/>
        </p:nvSpPr>
        <p:spPr>
          <a:xfrm rot="5400000">
            <a:off x="6037485" y="3120302"/>
            <a:ext cx="461716" cy="21336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02336"/>
      </p:ext>
    </p:extLst>
  </p:cSld>
  <p:clrMapOvr>
    <a:masterClrMapping/>
  </p:clrMapOvr>
</p:sld>
</file>

<file path=ppt/theme/theme1.xml><?xml version="1.0" encoding="utf-8"?>
<a:theme xmlns:a="http://schemas.openxmlformats.org/drawingml/2006/main" name="Huisstijl">
  <a:themeElements>
    <a:clrScheme name="Ordina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Lettertypen Ordina PP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Verbinding">
      <a:srgbClr val="F58220"/>
    </a:custClr>
    <a:custClr name="Betrouwbaar">
      <a:srgbClr val="58595B"/>
    </a:custClr>
    <a:custClr name="Voorloper">
      <a:srgbClr val="000000"/>
    </a:custClr>
    <a:custClr name="Ontdekking 100%">
      <a:srgbClr val="007F91"/>
    </a:custClr>
    <a:custClr name="Ontdekking 80%">
      <a:srgbClr val="3398A7"/>
    </a:custClr>
    <a:custClr name="Ontdekking 60%">
      <a:srgbClr val="66B2BD"/>
    </a:custClr>
    <a:custClr name="Ontdekking 40%">
      <a:srgbClr val="99CCD3"/>
    </a:custClr>
    <a:custClr name="Ontdekking 20%">
      <a:srgbClr val="CCE6E9"/>
    </a:custClr>
    <a:custClr name="Versnelling 100%">
      <a:srgbClr val="3DA4BF"/>
    </a:custClr>
    <a:custClr name="Versnelling 80%">
      <a:srgbClr val="64B6CC"/>
    </a:custClr>
    <a:custClr name="Versnelling 60%">
      <a:srgbClr val="8BC8D8"/>
    </a:custClr>
    <a:custClr name="Versnelling 40%">
      <a:srgbClr val="B1DBE6"/>
    </a:custClr>
    <a:custClr name="Versnelling 20%">
      <a:srgbClr val="D8EDF2"/>
    </a:custClr>
    <a:custClr name="Lichtgrijs">
      <a:srgbClr val="E1E1E1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Presentatie Ordina.potx" id="{5834629C-9223-43DD-BA21-4D9936661E8A}" vid="{4B6BF035-6719-4F93-8FF2-195FCAFED06A}"/>
    </a:ext>
  </a:extLst>
</a:theme>
</file>

<file path=ppt/theme/theme2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Notes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Handout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juid xmlns="http://www.joulesunlimited.com/juid"/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juid xmlns="http://www.joulesunlimited.com/juid"/>
</file>

<file path=customXml/item13.xml><?xml version="1.0" encoding="utf-8"?>
<juid xmlns="http://www.joulesunlimited.com/juid"/>
</file>

<file path=customXml/item1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4da092-0c6d-4977-93e9-ca5d5154d4bd" xsi:nil="true"/>
  </documentManagement>
</p:properties>
</file>

<file path=customXml/item15.xml><?xml version="1.0" encoding="utf-8"?>
<juid xmlns="http://www.joulesunlimited.com/juid"/>
</file>

<file path=customXml/item16.xml><?xml version="1.0" encoding="utf-8"?>
<juid xmlns="http://www.joulesunlimited.com/juid"/>
</file>

<file path=customXml/item17.xml><?xml version="1.0" encoding="utf-8"?>
<juid xmlns="http://www.joulesunlimited.com/juid"/>
</file>

<file path=customXml/item18.xml><?xml version="1.0" encoding="utf-8"?>
<juid xmlns="http://www.joulesunlimited.com/juid"/>
</file>

<file path=customXml/item19.xml><?xml version="1.0" encoding="utf-8"?>
<juid xmlns="http://www.joulesunlimited.com/juid"/>
</file>

<file path=customXml/item2.xml><?xml version="1.0" encoding="utf-8"?>
<juid xmlns="http://www.joulesunlimited.com/juid"/>
</file>

<file path=customXml/item2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6C0704AC6CA04F9D6476DC3B9B3925" ma:contentTypeVersion="7" ma:contentTypeDescription="Een nieuw document maken." ma:contentTypeScope="" ma:versionID="c2a97f1afbd4d00be88ac369ed52875c">
  <xsd:schema xmlns:xsd="http://www.w3.org/2001/XMLSchema" xmlns:xs="http://www.w3.org/2001/XMLSchema" xmlns:p="http://schemas.microsoft.com/office/2006/metadata/properties" xmlns:ns3="65859f63-1352-4c1c-a102-782432a34d68" xmlns:ns4="a54da092-0c6d-4977-93e9-ca5d5154d4bd" targetNamespace="http://schemas.microsoft.com/office/2006/metadata/properties" ma:root="true" ma:fieldsID="238dab4b39d6a45c1528198170301f1e" ns3:_="" ns4:_="">
    <xsd:import namespace="65859f63-1352-4c1c-a102-782432a34d68"/>
    <xsd:import namespace="a54da092-0c6d-4977-93e9-ca5d5154d4b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859f63-1352-4c1c-a102-782432a34d6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da092-0c6d-4977-93e9-ca5d5154d4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juid xmlns="http://www.joulesunlimited.com/juid"/>
</file>

<file path=customXml/item4.xml><?xml version="1.0" encoding="utf-8"?>
<juid xmlns="http://www.joulesunlimited.com/juid"/>
</file>

<file path=customXml/item5.xml><?xml version="1.0" encoding="utf-8"?>
<juid xmlns="http://www.joulesunlimited.com/juid"/>
</file>

<file path=customXml/item6.xml><?xml version="1.0" encoding="utf-8"?>
<juid xmlns="http://www.joulesunlimited.com/juid"/>
</file>

<file path=customXml/item7.xml><?xml version="1.0" encoding="utf-8"?>
<juid xmlns="http://www.joulesunlimited.com/juid"/>
</file>

<file path=customXml/item8.xml><?xml version="1.0" encoding="utf-8"?>
<juid xmlns="http://www.joulesunlimited.com/juid"/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EBB92C-B5E4-4C2E-9890-E18D9B4BBAC7}">
  <ds:schemaRefs>
    <ds:schemaRef ds:uri="http://www.joulesunlimited.com/juid"/>
  </ds:schemaRefs>
</ds:datastoreItem>
</file>

<file path=customXml/itemProps10.xml><?xml version="1.0" encoding="utf-8"?>
<ds:datastoreItem xmlns:ds="http://schemas.openxmlformats.org/officeDocument/2006/customXml" ds:itemID="{0C06B836-1B4D-C54B-ACA9-CB80BAF4810E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05B3F399-E2A0-6F48-A37C-C41590802DE2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B586B0A9-4485-064D-B1EF-DBA053DE5629}">
  <ds:schemaRefs>
    <ds:schemaRef ds:uri="http://www.joulesunlimited.com/juid"/>
  </ds:schemaRefs>
</ds:datastoreItem>
</file>

<file path=customXml/itemProps13.xml><?xml version="1.0" encoding="utf-8"?>
<ds:datastoreItem xmlns:ds="http://schemas.openxmlformats.org/officeDocument/2006/customXml" ds:itemID="{491D02F2-3A87-4B17-9A38-2C6916B81D0A}">
  <ds:schemaRefs>
    <ds:schemaRef ds:uri="http://www.joulesunlimited.com/juid"/>
  </ds:schemaRefs>
</ds:datastoreItem>
</file>

<file path=customXml/itemProps14.xml><?xml version="1.0" encoding="utf-8"?>
<ds:datastoreItem xmlns:ds="http://schemas.openxmlformats.org/officeDocument/2006/customXml" ds:itemID="{CDBE4AC1-C8E5-4DBD-A316-8898A0978811}">
  <ds:schemaRefs>
    <ds:schemaRef ds:uri="http://purl.org/dc/elements/1.1/"/>
    <ds:schemaRef ds:uri="65859f63-1352-4c1c-a102-782432a34d6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a54da092-0c6d-4977-93e9-ca5d5154d4bd"/>
  </ds:schemaRefs>
</ds:datastoreItem>
</file>

<file path=customXml/itemProps15.xml><?xml version="1.0" encoding="utf-8"?>
<ds:datastoreItem xmlns:ds="http://schemas.openxmlformats.org/officeDocument/2006/customXml" ds:itemID="{B254486B-39B1-43A8-BF90-E3B7D0BE77DA}">
  <ds:schemaRefs>
    <ds:schemaRef ds:uri="http://www.joulesunlimited.com/juid"/>
  </ds:schemaRefs>
</ds:datastoreItem>
</file>

<file path=customXml/itemProps16.xml><?xml version="1.0" encoding="utf-8"?>
<ds:datastoreItem xmlns:ds="http://schemas.openxmlformats.org/officeDocument/2006/customXml" ds:itemID="{214945B4-2FDA-4C22-A3F2-5352FEFB29E6}">
  <ds:schemaRefs>
    <ds:schemaRef ds:uri="http://www.joulesunlimited.com/juid"/>
  </ds:schemaRefs>
</ds:datastoreItem>
</file>

<file path=customXml/itemProps17.xml><?xml version="1.0" encoding="utf-8"?>
<ds:datastoreItem xmlns:ds="http://schemas.openxmlformats.org/officeDocument/2006/customXml" ds:itemID="{72B480DD-E4FD-40E7-8978-82577B49EB47}">
  <ds:schemaRefs>
    <ds:schemaRef ds:uri="http://www.joulesunlimited.com/juid"/>
  </ds:schemaRefs>
</ds:datastoreItem>
</file>

<file path=customXml/itemProps18.xml><?xml version="1.0" encoding="utf-8"?>
<ds:datastoreItem xmlns:ds="http://schemas.openxmlformats.org/officeDocument/2006/customXml" ds:itemID="{7F0DBC77-E71E-3946-B016-4DEF83B4609B}">
  <ds:schemaRefs>
    <ds:schemaRef ds:uri="http://www.joulesunlimited.com/juid"/>
  </ds:schemaRefs>
</ds:datastoreItem>
</file>

<file path=customXml/itemProps19.xml><?xml version="1.0" encoding="utf-8"?>
<ds:datastoreItem xmlns:ds="http://schemas.openxmlformats.org/officeDocument/2006/customXml" ds:itemID="{A1C66EA0-F401-4E46-AE87-0CEB7AA89CBF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424F8E70-4947-4393-9816-10880D729046}">
  <ds:schemaRefs>
    <ds:schemaRef ds:uri="http://www.joulesunlimited.com/juid"/>
  </ds:schemaRefs>
</ds:datastoreItem>
</file>

<file path=customXml/itemProps20.xml><?xml version="1.0" encoding="utf-8"?>
<ds:datastoreItem xmlns:ds="http://schemas.openxmlformats.org/officeDocument/2006/customXml" ds:itemID="{E80E25AA-6801-4C73-B740-F928A1B50B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859f63-1352-4c1c-a102-782432a34d68"/>
    <ds:schemaRef ds:uri="a54da092-0c6d-4977-93e9-ca5d5154d4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FE0581-3912-4194-A8B7-0D36FDD31FB8}">
  <ds:schemaRefs>
    <ds:schemaRef ds:uri="http://www.joulesunlimited.com/juid"/>
  </ds:schemaRefs>
</ds:datastoreItem>
</file>

<file path=customXml/itemProps4.xml><?xml version="1.0" encoding="utf-8"?>
<ds:datastoreItem xmlns:ds="http://schemas.openxmlformats.org/officeDocument/2006/customXml" ds:itemID="{1C71CFC2-C8C9-42A4-9648-7095CB501E09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07AF5B58-F2E7-C649-B57D-C354F02533FB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B1F87FA6-2521-5447-B606-9E80DC464F26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724C8D94-003E-A64B-9037-4F17E055C2BA}">
  <ds:schemaRefs>
    <ds:schemaRef ds:uri="http://www.joulesunlimited.com/juid"/>
  </ds:schemaRefs>
</ds:datastoreItem>
</file>

<file path=customXml/itemProps8.xml><?xml version="1.0" encoding="utf-8"?>
<ds:datastoreItem xmlns:ds="http://schemas.openxmlformats.org/officeDocument/2006/customXml" ds:itemID="{EF145F43-DA97-4E46-9278-A83BCC3C9AAD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22A33597-48FB-4D3A-8A60-9AE242F146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4273</TotalTime>
  <Words>4493</Words>
  <Application>Microsoft Office PowerPoint</Application>
  <PresentationFormat>Widescreen</PresentationFormat>
  <Paragraphs>724</Paragraphs>
  <Slides>69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Roboto Condensed Light</vt:lpstr>
      <vt:lpstr>Cambria Math</vt:lpstr>
      <vt:lpstr>Roboto</vt:lpstr>
      <vt:lpstr>Courier New</vt:lpstr>
      <vt:lpstr>Roboto Condensed</vt:lpstr>
      <vt:lpstr>Roboto Light</vt:lpstr>
      <vt:lpstr>Calibri</vt:lpstr>
      <vt:lpstr>Arial</vt:lpstr>
      <vt:lpstr>Huisstijl</vt:lpstr>
      <vt:lpstr>PowerPoint Presentation</vt:lpstr>
      <vt:lpstr>Content</vt:lpstr>
      <vt:lpstr>PowerPoint Presentation</vt:lpstr>
      <vt:lpstr>Prediction vs causal inference vs statistical inference</vt:lpstr>
      <vt:lpstr>Inference vs prediction</vt:lpstr>
      <vt:lpstr>PowerPoint Presentation</vt:lpstr>
      <vt:lpstr>“Let data speak for itself”</vt:lpstr>
      <vt:lpstr>“Causal inference is useless, A/b testing is the way”</vt:lpstr>
      <vt:lpstr>“I can’t trust the explanation of a model that can’t predict well”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 DAG is built from these 4 elementary relationships</vt:lpstr>
      <vt:lpstr>The Fork</vt:lpstr>
      <vt:lpstr>The Pipe</vt:lpstr>
      <vt:lpstr>The collider</vt:lpstr>
      <vt:lpstr>The descendant</vt:lpstr>
      <vt:lpstr>Different questions, different models</vt:lpstr>
      <vt:lpstr>Different questions, different models</vt:lpstr>
      <vt:lpstr>Different questions, different models</vt:lpstr>
      <vt:lpstr>Different questions, different models</vt:lpstr>
      <vt:lpstr>Different questions, different models</vt:lpstr>
      <vt:lpstr>What randomized experiments do </vt:lpstr>
      <vt:lpstr>Interpretation for the full model</vt:lpstr>
      <vt:lpstr>Assignment walkthrough</vt:lpstr>
      <vt:lpstr>Assignment walkthrough</vt:lpstr>
      <vt:lpstr>Assignment walkthrough</vt:lpstr>
      <vt:lpstr>Assignment walkthrough</vt:lpstr>
      <vt:lpstr>Assignment #1</vt:lpstr>
      <vt:lpstr>PowerPoint Presentation</vt:lpstr>
      <vt:lpstr>Why we care</vt:lpstr>
      <vt:lpstr>4 approaches for doing (pseudo-)statistical inference</vt:lpstr>
      <vt:lpstr>How to simulate data</vt:lpstr>
      <vt:lpstr>How to simulate data</vt:lpstr>
      <vt:lpstr>The analytics approach</vt:lpstr>
      <vt:lpstr>It’s not as bad as you think</vt:lpstr>
      <vt:lpstr>The frequentist approach</vt:lpstr>
      <vt:lpstr>The bear in the room: p-values</vt:lpstr>
      <vt:lpstr>The bear in the room: p-values</vt:lpstr>
      <vt:lpstr>The bear in the room: p-values</vt:lpstr>
      <vt:lpstr>Frequentist statistics</vt:lpstr>
      <vt:lpstr>Frequentist statistics</vt:lpstr>
      <vt:lpstr>Frequentist statistics</vt:lpstr>
      <vt:lpstr>Frequentist statistics</vt:lpstr>
      <vt:lpstr>Frequentist statistics</vt:lpstr>
      <vt:lpstr>The Bayesian approach</vt:lpstr>
      <vt:lpstr>The Bayesian approach</vt:lpstr>
      <vt:lpstr>The Bayesian approach</vt:lpstr>
      <vt:lpstr>When the prior is “flat”</vt:lpstr>
      <vt:lpstr>How different priors affect the posterior</vt:lpstr>
      <vt:lpstr>The Bayesian approach</vt:lpstr>
      <vt:lpstr>Why we care about adding priors in practice</vt:lpstr>
      <vt:lpstr>When to (not) use Bayesian models</vt:lpstr>
      <vt:lpstr>The Data scientist approach</vt:lpstr>
      <vt:lpstr>How to interpret shap values</vt:lpstr>
      <vt:lpstr>Meta learners</vt:lpstr>
      <vt:lpstr>Assignment #2</vt:lpstr>
      <vt:lpstr>PowerPoint Presentation</vt:lpstr>
      <vt:lpstr>How objective are we, really?</vt:lpstr>
      <vt:lpstr>How objective are we, really?</vt:lpstr>
      <vt:lpstr>Challenges</vt:lpstr>
      <vt:lpstr>A more informed opinion</vt:lpstr>
      <vt:lpstr>Your opinion?</vt:lpstr>
      <vt:lpstr>Main sources &amp; additional 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Jeroen Miechels</dc:creator>
  <cp:keywords/>
  <dc:description>Sjabloonversie: 1.0a - 12  maart 2020_x000d_
Ontwerp: www.Enof.nl_x000d_
Sjablonen: www.JoulesUnlimited.com</dc:description>
  <cp:lastModifiedBy>Mendonca Pinho, David</cp:lastModifiedBy>
  <cp:revision>57</cp:revision>
  <dcterms:created xsi:type="dcterms:W3CDTF">2020-03-25T09:01:39Z</dcterms:created>
  <dcterms:modified xsi:type="dcterms:W3CDTF">2023-11-30T08:36:47Z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0x010100E86C0704AC6CA04F9D6476DC3B9B3925</vt:lpwstr>
  </property>
</Properties>
</file>